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2.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3.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4.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5.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6.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7.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8.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9.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2"/>
  </p:notesMasterIdLst>
  <p:sldIdLst>
    <p:sldId id="259" r:id="rId2"/>
    <p:sldId id="2007579897" r:id="rId3"/>
    <p:sldId id="2007580074" r:id="rId4"/>
    <p:sldId id="2007580077" r:id="rId5"/>
    <p:sldId id="2007580076" r:id="rId6"/>
    <p:sldId id="2007580087" r:id="rId7"/>
    <p:sldId id="2007580079" r:id="rId8"/>
    <p:sldId id="2007579980" r:id="rId9"/>
    <p:sldId id="2007580083" r:id="rId10"/>
    <p:sldId id="2007580084" r:id="rId11"/>
  </p:sldIdLst>
  <p:sldSz cx="12192000" cy="6858000"/>
  <p:notesSz cx="6858000" cy="9144000"/>
  <p:custDataLst>
    <p:tags r:id="rId1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guide id="3" pos="189" userDrawn="1">
          <p15:clr>
            <a:srgbClr val="A4A3A4"/>
          </p15:clr>
        </p15:guide>
        <p15:guide id="4" pos="7469" userDrawn="1">
          <p15:clr>
            <a:srgbClr val="A4A3A4"/>
          </p15:clr>
        </p15:guide>
        <p15:guide id="5" orient="horz" pos="799" userDrawn="1">
          <p15:clr>
            <a:srgbClr val="A4A3A4"/>
          </p15:clr>
        </p15:guide>
        <p15:guide id="6" orient="horz" pos="413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6171F"/>
    <a:srgbClr val="EAEFFA"/>
    <a:srgbClr val="195EAC"/>
    <a:srgbClr val="FF934F"/>
    <a:srgbClr val="A5D8FF"/>
    <a:srgbClr val="63A375"/>
    <a:srgbClr val="6096E6"/>
    <a:srgbClr val="FFFFFF"/>
    <a:srgbClr val="99DAE6"/>
    <a:srgbClr val="6161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6126" autoAdjust="0"/>
  </p:normalViewPr>
  <p:slideViewPr>
    <p:cSldViewPr snapToGrid="0" showGuides="1">
      <p:cViewPr varScale="1">
        <p:scale>
          <a:sx n="57" d="100"/>
          <a:sy n="57" d="100"/>
        </p:scale>
        <p:origin x="980" y="36"/>
      </p:cViewPr>
      <p:guideLst>
        <p:guide orient="horz" pos="2137"/>
        <p:guide pos="3840"/>
        <p:guide pos="189"/>
        <p:guide pos="7469"/>
        <p:guide orient="horz" pos="799"/>
        <p:guide orient="horz" pos="4133"/>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87" d="100"/>
          <a:sy n="87" d="100"/>
        </p:scale>
        <p:origin x="3840"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gs" Target="tags/tag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2024/12/17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分析</a:t>
            </a:r>
            <a:endParaRPr lang="zh-CN"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8A2A1E-3E9B-EC70-FF97-0BC4248675C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8FA14D37-284F-556A-C4AB-480D5E832209}"/>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723A7F7E-DDED-D8B6-1328-FB98E2087ACD}"/>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7D2E01B8-5701-625E-3071-B81B6EAF8885}"/>
              </a:ext>
            </a:extLst>
          </p:cNvPr>
          <p:cNvSpPr>
            <a:spLocks noGrp="1"/>
          </p:cNvSpPr>
          <p:nvPr>
            <p:ph type="sldNum" sz="quarter" idx="5"/>
          </p:nvPr>
        </p:nvSpPr>
        <p:spPr/>
        <p:txBody>
          <a:bodyPr/>
          <a:lstStyle/>
          <a:p>
            <a:fld id="{A6837353-30EB-4A48-80EB-173D804AEFBD}" type="slidenum">
              <a:rPr lang="zh-CN" altLang="en-US" smtClean="0"/>
              <a:t>10</a:t>
            </a:fld>
            <a:endParaRPr lang="zh-CN" altLang="en-US"/>
          </a:p>
        </p:txBody>
      </p:sp>
    </p:spTree>
    <p:extLst>
      <p:ext uri="{BB962C8B-B14F-4D97-AF65-F5344CB8AC3E}">
        <p14:creationId xmlns:p14="http://schemas.microsoft.com/office/powerpoint/2010/main" val="433297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2</a:t>
            </a:fld>
            <a:endParaRPr lang="zh-CN" altLang="en-US"/>
          </a:p>
        </p:txBody>
      </p:sp>
    </p:spTree>
    <p:extLst>
      <p:ext uri="{BB962C8B-B14F-4D97-AF65-F5344CB8AC3E}">
        <p14:creationId xmlns:p14="http://schemas.microsoft.com/office/powerpoint/2010/main" val="81691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58B68D-E1F4-5753-931A-8F7BE5909D5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D3B2904-F3DC-62B6-3516-38F698691B41}"/>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FFFBA3A0-EF47-D311-99D5-4A3561FF0A77}"/>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0891CEDD-4B6C-3D65-4F46-71BB52456984}"/>
              </a:ext>
            </a:extLst>
          </p:cNvPr>
          <p:cNvSpPr>
            <a:spLocks noGrp="1"/>
          </p:cNvSpPr>
          <p:nvPr>
            <p:ph type="sldNum" sz="quarter" idx="5"/>
          </p:nvPr>
        </p:nvSpPr>
        <p:spPr/>
        <p:txBody>
          <a:bodyPr/>
          <a:lstStyle/>
          <a:p>
            <a:fld id="{A6837353-30EB-4A48-80EB-173D804AEFBD}" type="slidenum">
              <a:rPr lang="zh-CN" altLang="en-US" smtClean="0"/>
              <a:t>3</a:t>
            </a:fld>
            <a:endParaRPr lang="zh-CN" altLang="en-US"/>
          </a:p>
        </p:txBody>
      </p:sp>
    </p:spTree>
    <p:extLst>
      <p:ext uri="{BB962C8B-B14F-4D97-AF65-F5344CB8AC3E}">
        <p14:creationId xmlns:p14="http://schemas.microsoft.com/office/powerpoint/2010/main" val="540116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7297C-88DC-D69E-1707-61B6A1116309}"/>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C0862B6C-DD56-D6B2-AA73-6F5749309E97}"/>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2700A3A-1F8F-58CA-A707-E972D61A2419}"/>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7B9C6F90-3259-66E2-4BE6-87B477DDFDC7}"/>
              </a:ext>
            </a:extLst>
          </p:cNvPr>
          <p:cNvSpPr>
            <a:spLocks noGrp="1"/>
          </p:cNvSpPr>
          <p:nvPr>
            <p:ph type="sldNum" sz="quarter" idx="5"/>
          </p:nvPr>
        </p:nvSpPr>
        <p:spPr/>
        <p:txBody>
          <a:bodyPr/>
          <a:lstStyle/>
          <a:p>
            <a:fld id="{A6837353-30EB-4A48-80EB-173D804AEFBD}" type="slidenum">
              <a:rPr lang="zh-CN" altLang="en-US" smtClean="0"/>
              <a:t>4</a:t>
            </a:fld>
            <a:endParaRPr lang="zh-CN" altLang="en-US"/>
          </a:p>
        </p:txBody>
      </p:sp>
    </p:spTree>
    <p:extLst>
      <p:ext uri="{BB962C8B-B14F-4D97-AF65-F5344CB8AC3E}">
        <p14:creationId xmlns:p14="http://schemas.microsoft.com/office/powerpoint/2010/main" val="21603439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0A5906-1992-FFAC-89E6-728AFB3297F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2426B2B1-4E56-3E76-2CF5-0C891D9C9AA8}"/>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C75C043C-7A3F-F78D-7D11-740FC78D3E35}"/>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38215BA2-7208-DCB4-FA83-D535B1D7AF0C}"/>
              </a:ext>
            </a:extLst>
          </p:cNvPr>
          <p:cNvSpPr>
            <a:spLocks noGrp="1"/>
          </p:cNvSpPr>
          <p:nvPr>
            <p:ph type="sldNum" sz="quarter" idx="5"/>
          </p:nvPr>
        </p:nvSpPr>
        <p:spPr/>
        <p:txBody>
          <a:bodyPr/>
          <a:lstStyle/>
          <a:p>
            <a:fld id="{A6837353-30EB-4A48-80EB-173D804AEFBD}" type="slidenum">
              <a:rPr lang="zh-CN" altLang="en-US" smtClean="0"/>
              <a:t>5</a:t>
            </a:fld>
            <a:endParaRPr lang="zh-CN" altLang="en-US"/>
          </a:p>
        </p:txBody>
      </p:sp>
    </p:spTree>
    <p:extLst>
      <p:ext uri="{BB962C8B-B14F-4D97-AF65-F5344CB8AC3E}">
        <p14:creationId xmlns:p14="http://schemas.microsoft.com/office/powerpoint/2010/main" val="205701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37B7AE-FDC3-E720-9A52-B439A14DDB6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754CBDD0-6313-2710-9AE4-9AE16BFD5D41}"/>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4B5C97E5-77F9-EEB5-40FB-E48C7912DA01}"/>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7E1990C7-7CA5-4BB8-2479-BC9075573647}"/>
              </a:ext>
            </a:extLst>
          </p:cNvPr>
          <p:cNvSpPr>
            <a:spLocks noGrp="1"/>
          </p:cNvSpPr>
          <p:nvPr>
            <p:ph type="sldNum" sz="quarter" idx="5"/>
          </p:nvPr>
        </p:nvSpPr>
        <p:spPr/>
        <p:txBody>
          <a:bodyPr/>
          <a:lstStyle/>
          <a:p>
            <a:fld id="{A6837353-30EB-4A48-80EB-173D804AEFBD}" type="slidenum">
              <a:rPr lang="zh-CN" altLang="en-US" smtClean="0"/>
              <a:t>6</a:t>
            </a:fld>
            <a:endParaRPr lang="zh-CN" altLang="en-US"/>
          </a:p>
        </p:txBody>
      </p:sp>
    </p:spTree>
    <p:extLst>
      <p:ext uri="{BB962C8B-B14F-4D97-AF65-F5344CB8AC3E}">
        <p14:creationId xmlns:p14="http://schemas.microsoft.com/office/powerpoint/2010/main" val="39111958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C90565-E210-74D1-7CC7-C8264933A8C9}"/>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C8706B0A-B7DA-2FDF-D52D-03A31BBAF3AD}"/>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758D089A-ED68-96BF-5455-3CCC73AE8B5F}"/>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2ACD50B1-EC24-6AA4-982C-FE3D219498E1}"/>
              </a:ext>
            </a:extLst>
          </p:cNvPr>
          <p:cNvSpPr>
            <a:spLocks noGrp="1"/>
          </p:cNvSpPr>
          <p:nvPr>
            <p:ph type="sldNum" sz="quarter" idx="5"/>
          </p:nvPr>
        </p:nvSpPr>
        <p:spPr/>
        <p:txBody>
          <a:bodyPr/>
          <a:lstStyle/>
          <a:p>
            <a:fld id="{A6837353-30EB-4A48-80EB-173D804AEFBD}" type="slidenum">
              <a:rPr lang="zh-CN" altLang="en-US" smtClean="0"/>
              <a:t>7</a:t>
            </a:fld>
            <a:endParaRPr lang="zh-CN" altLang="en-US"/>
          </a:p>
        </p:txBody>
      </p:sp>
    </p:spTree>
    <p:extLst>
      <p:ext uri="{BB962C8B-B14F-4D97-AF65-F5344CB8AC3E}">
        <p14:creationId xmlns:p14="http://schemas.microsoft.com/office/powerpoint/2010/main" val="17771160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indent="360000"/>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8</a:t>
            </a:fld>
            <a:endParaRPr lang="zh-CN" altLang="en-US"/>
          </a:p>
        </p:txBody>
      </p:sp>
    </p:spTree>
    <p:extLst>
      <p:ext uri="{BB962C8B-B14F-4D97-AF65-F5344CB8AC3E}">
        <p14:creationId xmlns:p14="http://schemas.microsoft.com/office/powerpoint/2010/main" val="31135337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D172E2-C6F2-CDDA-9D0F-D8D85B818F4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D22C825C-2EC4-1F02-9055-FCF408F2074D}"/>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748FA454-3719-AD9C-F20C-AB16BA0127CE}"/>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A315EDC6-DE3A-03B3-E150-775DB2F4F0DC}"/>
              </a:ext>
            </a:extLst>
          </p:cNvPr>
          <p:cNvSpPr>
            <a:spLocks noGrp="1"/>
          </p:cNvSpPr>
          <p:nvPr>
            <p:ph type="sldNum" sz="quarter" idx="5"/>
          </p:nvPr>
        </p:nvSpPr>
        <p:spPr/>
        <p:txBody>
          <a:bodyPr/>
          <a:lstStyle/>
          <a:p>
            <a:fld id="{A6837353-30EB-4A48-80EB-173D804AEFBD}" type="slidenum">
              <a:rPr lang="zh-CN" altLang="en-US" smtClean="0"/>
              <a:t>9</a:t>
            </a:fld>
            <a:endParaRPr lang="zh-CN" altLang="en-US"/>
          </a:p>
        </p:txBody>
      </p:sp>
    </p:spTree>
    <p:extLst>
      <p:ext uri="{BB962C8B-B14F-4D97-AF65-F5344CB8AC3E}">
        <p14:creationId xmlns:p14="http://schemas.microsoft.com/office/powerpoint/2010/main" val="20238244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0DEC017-0482-4E59-B42C-93A0C5BD9FFB}"/>
              </a:ext>
            </a:extLst>
          </p:cNvPr>
          <p:cNvPicPr>
            <a:picLocks noChangeAspect="1"/>
          </p:cNvPicPr>
          <p:nvPr userDrawn="1"/>
        </p:nvPicPr>
        <p:blipFill>
          <a:blip r:embed="rId2"/>
          <a:stretch>
            <a:fillRect/>
          </a:stretch>
        </p:blipFill>
        <p:spPr>
          <a:xfrm>
            <a:off x="685800" y="242887"/>
            <a:ext cx="182880" cy="714375"/>
          </a:xfrm>
          <a:prstGeom prst="rect">
            <a:avLst/>
          </a:prstGeom>
        </p:spPr>
      </p:pic>
    </p:spTree>
    <p:extLst>
      <p:ext uri="{BB962C8B-B14F-4D97-AF65-F5344CB8AC3E}">
        <p14:creationId xmlns:p14="http://schemas.microsoft.com/office/powerpoint/2010/main" val="687413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BIMCC蓝色_左标题_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单击此处编辑母版标题样式</a:t>
            </a:r>
          </a:p>
        </p:txBody>
      </p:sp>
      <p:sp>
        <p:nvSpPr>
          <p:cNvPr id="3" name="页脚占位符 2"/>
          <p:cNvSpPr>
            <a:spLocks noGrp="1"/>
          </p:cNvSpPr>
          <p:nvPr>
            <p:ph type="ftr" sz="quarter" idx="10"/>
          </p:nvPr>
        </p:nvSpPr>
        <p:spPr/>
        <p:txBody>
          <a:bodyPr/>
          <a:lstStyle/>
          <a:p>
            <a:endParaRPr lang="zh-CN" altLang="en-US"/>
          </a:p>
        </p:txBody>
      </p:sp>
      <p:sp>
        <p:nvSpPr>
          <p:cNvPr id="4" name="日期占位符 3"/>
          <p:cNvSpPr>
            <a:spLocks noGrp="1"/>
          </p:cNvSpPr>
          <p:nvPr>
            <p:ph type="dt" sz="half" idx="11"/>
          </p:nvPr>
        </p:nvSpPr>
        <p:spPr/>
        <p:txBody>
          <a:bodyPr/>
          <a:lstStyle/>
          <a:p>
            <a:fld id="{1D8BD707-D9CF-40AE-B4C6-C98DA3205C09}" type="datetimeFigureOut">
              <a:rPr lang="en-US" smtClean="0"/>
              <a:t>12/17/2024</a:t>
            </a:fld>
            <a:endParaRPr lang="en-US"/>
          </a:p>
        </p:txBody>
      </p:sp>
      <p:sp>
        <p:nvSpPr>
          <p:cNvPr id="5" name="灯片编号占位符 4"/>
          <p:cNvSpPr>
            <a:spLocks noGrp="1"/>
          </p:cNvSpPr>
          <p:nvPr>
            <p:ph type="sldNum" sz="quarter" idx="12"/>
          </p:nvPr>
        </p:nvSpPr>
        <p:spPr/>
        <p:txBody>
          <a:bodyPr/>
          <a:lstStyle/>
          <a:p>
            <a:fld id="{B6F15528-21DE-4FAA-801E-634DDDAF4B2B}" type="slidenum">
              <a:rPr lang="en-US" altLang="zh-CN" smtClean="0"/>
              <a:t>‹#›</a:t>
            </a:fld>
            <a:endParaRPr lang="en-US" altLang="zh-CN"/>
          </a:p>
        </p:txBody>
      </p:sp>
      <p:sp>
        <p:nvSpPr>
          <p:cNvPr id="7" name="内容占位符 6"/>
          <p:cNvSpPr>
            <a:spLocks noGrp="1"/>
          </p:cNvSpPr>
          <p:nvPr>
            <p:ph sz="quarter" idx="13"/>
          </p:nvPr>
        </p:nvSpPr>
        <p:spPr>
          <a:xfrm>
            <a:off x="259024" y="768879"/>
            <a:ext cx="11527337" cy="5320244"/>
          </a:xfrm>
        </p:spPr>
        <p:txBody>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4270873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IMCC_左标题_无内容1">
    <p:spTree>
      <p:nvGrpSpPr>
        <p:cNvPr id="1" name=""/>
        <p:cNvGrpSpPr/>
        <p:nvPr/>
      </p:nvGrpSpPr>
      <p:grpSpPr>
        <a:xfrm>
          <a:off x="0" y="0"/>
          <a:ext cx="0" cy="0"/>
          <a:chOff x="0" y="0"/>
          <a:chExt cx="0" cy="0"/>
        </a:xfrm>
      </p:grpSpPr>
      <p:sp>
        <p:nvSpPr>
          <p:cNvPr id="6" name="object 5"/>
          <p:cNvSpPr/>
          <p:nvPr userDrawn="1"/>
        </p:nvSpPr>
        <p:spPr>
          <a:xfrm>
            <a:off x="1" y="0"/>
            <a:ext cx="12192000" cy="609600"/>
          </a:xfrm>
          <a:custGeom>
            <a:avLst/>
            <a:gdLst/>
            <a:ahLst/>
            <a:cxnLst/>
            <a:rect l="l" t="t" r="r" b="b"/>
            <a:pathLst>
              <a:path w="9144000" h="609600">
                <a:moveTo>
                  <a:pt x="0" y="609600"/>
                </a:moveTo>
                <a:lnTo>
                  <a:pt x="9144000" y="609600"/>
                </a:lnTo>
                <a:lnTo>
                  <a:pt x="9144000" y="0"/>
                </a:lnTo>
                <a:lnTo>
                  <a:pt x="0" y="0"/>
                </a:lnTo>
                <a:lnTo>
                  <a:pt x="0" y="609600"/>
                </a:lnTo>
                <a:close/>
              </a:path>
            </a:pathLst>
          </a:custGeom>
          <a:solidFill>
            <a:srgbClr val="F1F1F1"/>
          </a:solidFill>
        </p:spPr>
        <p:txBody>
          <a:bodyPr wrap="square" lIns="0" tIns="0" rIns="0" bIns="0" rtlCol="0">
            <a:noAutofit/>
          </a:bodyPr>
          <a:lstStyle/>
          <a:p>
            <a:endParaRPr sz="2160"/>
          </a:p>
        </p:txBody>
      </p:sp>
      <p:sp>
        <p:nvSpPr>
          <p:cNvPr id="2" name="标题 1"/>
          <p:cNvSpPr>
            <a:spLocks noGrp="1"/>
          </p:cNvSpPr>
          <p:nvPr>
            <p:ph type="title"/>
          </p:nvPr>
        </p:nvSpPr>
        <p:spPr>
          <a:xfrm>
            <a:off x="609601" y="76200"/>
            <a:ext cx="11277600" cy="457200"/>
          </a:xfrm>
        </p:spPr>
        <p:txBody>
          <a:bodyPr/>
          <a:lstStyle>
            <a:lvl1pPr algn="l">
              <a:lnSpc>
                <a:spcPct val="100000"/>
              </a:lnSpc>
              <a:defRPr sz="2463" b="1">
                <a:solidFill>
                  <a:schemeClr val="tx1">
                    <a:lumMod val="50000"/>
                    <a:lumOff val="50000"/>
                  </a:schemeClr>
                </a:solidFill>
              </a:defRPr>
            </a:lvl1pPr>
          </a:lstStyle>
          <a:p>
            <a:r>
              <a:rPr lang="zh-CN" altLang="en-US" dirty="0"/>
              <a:t>单击此处编辑母版标题样式</a:t>
            </a:r>
          </a:p>
        </p:txBody>
      </p:sp>
      <p:sp>
        <p:nvSpPr>
          <p:cNvPr id="3" name="页脚占位符 2"/>
          <p:cNvSpPr>
            <a:spLocks noGrp="1"/>
          </p:cNvSpPr>
          <p:nvPr>
            <p:ph type="ftr" sz="quarter" idx="10"/>
          </p:nvPr>
        </p:nvSpPr>
        <p:spPr/>
        <p:txBody>
          <a:bodyPr/>
          <a:lstStyle/>
          <a:p>
            <a:endParaRPr lang="zh-CN" altLang="en-US"/>
          </a:p>
        </p:txBody>
      </p:sp>
      <p:sp>
        <p:nvSpPr>
          <p:cNvPr id="4" name="日期占位符 3"/>
          <p:cNvSpPr>
            <a:spLocks noGrp="1"/>
          </p:cNvSpPr>
          <p:nvPr>
            <p:ph type="dt" sz="half" idx="11"/>
          </p:nvPr>
        </p:nvSpPr>
        <p:spPr/>
        <p:txBody>
          <a:bodyPr/>
          <a:lstStyle/>
          <a:p>
            <a:fld id="{1D8BD707-D9CF-40AE-B4C6-C98DA3205C09}" type="datetimeFigureOut">
              <a:rPr lang="en-US" smtClean="0"/>
              <a:pPr/>
              <a:t>12/17/2024</a:t>
            </a:fld>
            <a:endParaRPr lang="en-US"/>
          </a:p>
        </p:txBody>
      </p:sp>
      <p:sp>
        <p:nvSpPr>
          <p:cNvPr id="5" name="灯片编号占位符 4"/>
          <p:cNvSpPr>
            <a:spLocks noGrp="1"/>
          </p:cNvSpPr>
          <p:nvPr>
            <p:ph type="sldNum" sz="quarter" idx="12"/>
          </p:nvPr>
        </p:nvSpPr>
        <p:spPr/>
        <p:txBody>
          <a:bodyPr/>
          <a:lstStyle/>
          <a:p>
            <a:fld id="{B6F15528-21DE-4FAA-801E-634DDDAF4B2B}" type="slidenum">
              <a:rPr lang="en-US" altLang="zh-CN" smtClean="0"/>
              <a:pPr/>
              <a:t>‹#›</a:t>
            </a:fld>
            <a:endParaRPr lang="en-US" altLang="zh-CN" dirty="0"/>
          </a:p>
        </p:txBody>
      </p:sp>
    </p:spTree>
    <p:extLst>
      <p:ext uri="{BB962C8B-B14F-4D97-AF65-F5344CB8AC3E}">
        <p14:creationId xmlns:p14="http://schemas.microsoft.com/office/powerpoint/2010/main" val="3631289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ustDataLst>
      <p:tags r:id="rId9"/>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6" r:id="rId6"/>
    <p:sldLayoutId id="2147483657" r:id="rId7"/>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5.xml"/><Relationship Id="rId7" Type="http://schemas.openxmlformats.org/officeDocument/2006/relationships/image" Target="../media/image3.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2.jpe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1.xml"/><Relationship Id="rId3" Type="http://schemas.openxmlformats.org/officeDocument/2006/relationships/tags" Target="../tags/tag32.xml"/><Relationship Id="rId7" Type="http://schemas.openxmlformats.org/officeDocument/2006/relationships/video" Target="../media/media10.mp4"/><Relationship Id="rId12" Type="http://schemas.openxmlformats.org/officeDocument/2006/relationships/image" Target="../media/image37.png"/><Relationship Id="rId2" Type="http://schemas.openxmlformats.org/officeDocument/2006/relationships/tags" Target="../tags/tag31.xml"/><Relationship Id="rId1" Type="http://schemas.openxmlformats.org/officeDocument/2006/relationships/tags" Target="../tags/tag30.xml"/><Relationship Id="rId6" Type="http://schemas.microsoft.com/office/2007/relationships/media" Target="../media/media10.mp4"/><Relationship Id="rId11" Type="http://schemas.openxmlformats.org/officeDocument/2006/relationships/image" Target="../media/image36.png"/><Relationship Id="rId5" Type="http://schemas.openxmlformats.org/officeDocument/2006/relationships/video" Target="../media/media9.mp4"/><Relationship Id="rId10" Type="http://schemas.openxmlformats.org/officeDocument/2006/relationships/image" Target="../media/image4.png"/><Relationship Id="rId4" Type="http://schemas.microsoft.com/office/2007/relationships/media" Target="../media/media9.mp4"/><Relationship Id="rId9"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3" Type="http://schemas.openxmlformats.org/officeDocument/2006/relationships/tags" Target="../tags/tag8.xml"/><Relationship Id="rId7" Type="http://schemas.openxmlformats.org/officeDocument/2006/relationships/image" Target="../media/image5.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4.png"/><Relationship Id="rId5" Type="http://schemas.openxmlformats.org/officeDocument/2006/relationships/notesSlide" Target="../notesSlides/notesSlide2.xml"/><Relationship Id="rId4"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microsoft.com/office/2007/relationships/media" Target="../media/media3.mp4"/><Relationship Id="rId13" Type="http://schemas.openxmlformats.org/officeDocument/2006/relationships/image" Target="../media/image6.png"/><Relationship Id="rId3" Type="http://schemas.openxmlformats.org/officeDocument/2006/relationships/tags" Target="../tags/tag11.xml"/><Relationship Id="rId7" Type="http://schemas.openxmlformats.org/officeDocument/2006/relationships/video" Target="../media/media2.mp4"/><Relationship Id="rId12" Type="http://schemas.openxmlformats.org/officeDocument/2006/relationships/image" Target="../media/image4.png"/><Relationship Id="rId2" Type="http://schemas.openxmlformats.org/officeDocument/2006/relationships/tags" Target="../tags/tag10.xml"/><Relationship Id="rId16" Type="http://schemas.openxmlformats.org/officeDocument/2006/relationships/image" Target="../media/image9.png"/><Relationship Id="rId1" Type="http://schemas.openxmlformats.org/officeDocument/2006/relationships/tags" Target="../tags/tag9.xml"/><Relationship Id="rId6" Type="http://schemas.microsoft.com/office/2007/relationships/media" Target="../media/media2.mp4"/><Relationship Id="rId11" Type="http://schemas.openxmlformats.org/officeDocument/2006/relationships/notesSlide" Target="../notesSlides/notesSlide3.xml"/><Relationship Id="rId5" Type="http://schemas.openxmlformats.org/officeDocument/2006/relationships/video" Target="../media/media1.mp4"/><Relationship Id="rId15" Type="http://schemas.openxmlformats.org/officeDocument/2006/relationships/image" Target="../media/image8.png"/><Relationship Id="rId10" Type="http://schemas.openxmlformats.org/officeDocument/2006/relationships/slideLayout" Target="../slideLayouts/slideLayout1.xml"/><Relationship Id="rId4" Type="http://schemas.microsoft.com/office/2007/relationships/media" Target="../media/media1.mp4"/><Relationship Id="rId9" Type="http://schemas.openxmlformats.org/officeDocument/2006/relationships/video" Target="../media/media3.mp4"/><Relationship Id="rId1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14.xml"/><Relationship Id="rId7" Type="http://schemas.openxmlformats.org/officeDocument/2006/relationships/notesSlide" Target="../notesSlides/notesSlide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Layout" Target="../slideLayouts/slideLayout1.xml"/><Relationship Id="rId5" Type="http://schemas.openxmlformats.org/officeDocument/2006/relationships/video" Target="../media/media4.mp4"/><Relationship Id="rId10" Type="http://schemas.openxmlformats.org/officeDocument/2006/relationships/image" Target="../media/image11.png"/><Relationship Id="rId4" Type="http://schemas.microsoft.com/office/2007/relationships/media" Target="../media/media4.mp4"/><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tags" Target="../tags/tag17.xml"/><Relationship Id="rId7" Type="http://schemas.openxmlformats.org/officeDocument/2006/relationships/image" Target="../media/image12.pn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4.png"/><Relationship Id="rId5" Type="http://schemas.openxmlformats.org/officeDocument/2006/relationships/notesSlide" Target="../notesSlides/notesSlide5.xml"/><Relationship Id="rId10" Type="http://schemas.openxmlformats.org/officeDocument/2006/relationships/image" Target="../media/image15.png"/><Relationship Id="rId4" Type="http://schemas.openxmlformats.org/officeDocument/2006/relationships/slideLayout" Target="../slideLayouts/slideLayout1.xml"/><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4.png"/><Relationship Id="rId5" Type="http://schemas.openxmlformats.org/officeDocument/2006/relationships/notesSlide" Target="../notesSlides/notesSlide6.xml"/><Relationship Id="rId4"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microsoft.com/office/2007/relationships/media" Target="../media/media7.mp4"/><Relationship Id="rId13" Type="http://schemas.openxmlformats.org/officeDocument/2006/relationships/image" Target="../media/image16.png"/><Relationship Id="rId3" Type="http://schemas.openxmlformats.org/officeDocument/2006/relationships/tags" Target="../tags/tag23.xml"/><Relationship Id="rId7" Type="http://schemas.openxmlformats.org/officeDocument/2006/relationships/video" Target="../media/media6.mp4"/><Relationship Id="rId12" Type="http://schemas.openxmlformats.org/officeDocument/2006/relationships/image" Target="../media/image4.png"/><Relationship Id="rId17" Type="http://schemas.openxmlformats.org/officeDocument/2006/relationships/image" Target="../media/image20.jpeg"/><Relationship Id="rId2" Type="http://schemas.openxmlformats.org/officeDocument/2006/relationships/tags" Target="../tags/tag22.xml"/><Relationship Id="rId16" Type="http://schemas.openxmlformats.org/officeDocument/2006/relationships/image" Target="../media/image19.jpeg"/><Relationship Id="rId1" Type="http://schemas.openxmlformats.org/officeDocument/2006/relationships/tags" Target="../tags/tag21.xml"/><Relationship Id="rId6" Type="http://schemas.microsoft.com/office/2007/relationships/media" Target="../media/media6.mp4"/><Relationship Id="rId11" Type="http://schemas.openxmlformats.org/officeDocument/2006/relationships/notesSlide" Target="../notesSlides/notesSlide7.xml"/><Relationship Id="rId5" Type="http://schemas.openxmlformats.org/officeDocument/2006/relationships/video" Target="../media/media5.mp4"/><Relationship Id="rId15" Type="http://schemas.openxmlformats.org/officeDocument/2006/relationships/image" Target="../media/image18.png"/><Relationship Id="rId10" Type="http://schemas.openxmlformats.org/officeDocument/2006/relationships/slideLayout" Target="../slideLayouts/slideLayout1.xml"/><Relationship Id="rId4" Type="http://schemas.microsoft.com/office/2007/relationships/media" Target="../media/media5.mp4"/><Relationship Id="rId9" Type="http://schemas.openxmlformats.org/officeDocument/2006/relationships/video" Target="../media/media7.mp4"/><Relationship Id="rId1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7.png"/><Relationship Id="rId3" Type="http://schemas.openxmlformats.org/officeDocument/2006/relationships/tags" Target="../tags/tag26.xml"/><Relationship Id="rId7" Type="http://schemas.openxmlformats.org/officeDocument/2006/relationships/image" Target="../media/image21.jpeg"/><Relationship Id="rId12" Type="http://schemas.openxmlformats.org/officeDocument/2006/relationships/image" Target="../media/image26.png"/><Relationship Id="rId2" Type="http://schemas.openxmlformats.org/officeDocument/2006/relationships/tags" Target="../tags/tag25.xml"/><Relationship Id="rId16" Type="http://schemas.openxmlformats.org/officeDocument/2006/relationships/image" Target="../media/image30.png"/><Relationship Id="rId1" Type="http://schemas.openxmlformats.org/officeDocument/2006/relationships/tags" Target="../tags/tag24.xml"/><Relationship Id="rId6" Type="http://schemas.openxmlformats.org/officeDocument/2006/relationships/image" Target="../media/image4.png"/><Relationship Id="rId11" Type="http://schemas.openxmlformats.org/officeDocument/2006/relationships/image" Target="../media/image25.jpeg"/><Relationship Id="rId5" Type="http://schemas.openxmlformats.org/officeDocument/2006/relationships/notesSlide" Target="../notesSlides/notesSlide8.xml"/><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slideLayout" Target="../slideLayouts/slideLayout1.xml"/><Relationship Id="rId9" Type="http://schemas.openxmlformats.org/officeDocument/2006/relationships/image" Target="../media/image23.png"/><Relationship Id="rId14"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35.png"/><Relationship Id="rId3" Type="http://schemas.openxmlformats.org/officeDocument/2006/relationships/tags" Target="../tags/tag29.xml"/><Relationship Id="rId7" Type="http://schemas.openxmlformats.org/officeDocument/2006/relationships/notesSlide" Target="../notesSlides/notesSlide9.xml"/><Relationship Id="rId12" Type="http://schemas.openxmlformats.org/officeDocument/2006/relationships/image" Target="../media/image34.jpe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slideLayout" Target="../slideLayouts/slideLayout1.xml"/><Relationship Id="rId11" Type="http://schemas.openxmlformats.org/officeDocument/2006/relationships/image" Target="../media/image33.jpeg"/><Relationship Id="rId5" Type="http://schemas.openxmlformats.org/officeDocument/2006/relationships/video" Target="../media/media8.mp4"/><Relationship Id="rId10" Type="http://schemas.openxmlformats.org/officeDocument/2006/relationships/image" Target="../media/image32.jpeg"/><Relationship Id="rId4" Type="http://schemas.microsoft.com/office/2007/relationships/media" Target="../media/media8.mp4"/><Relationship Id="rId9"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95EAC"/>
        </a:solidFill>
        <a:effectLst/>
      </p:bgPr>
    </p:bg>
    <p:spTree>
      <p:nvGrpSpPr>
        <p:cNvPr id="1" name=""/>
        <p:cNvGrpSpPr/>
        <p:nvPr/>
      </p:nvGrpSpPr>
      <p:grpSpPr>
        <a:xfrm>
          <a:off x="0" y="0"/>
          <a:ext cx="0" cy="0"/>
          <a:chOff x="0" y="0"/>
          <a:chExt cx="0" cy="0"/>
        </a:xfrm>
      </p:grpSpPr>
      <p:pic>
        <p:nvPicPr>
          <p:cNvPr id="12" name="图片 11" descr="未标题-1-02"/>
          <p:cNvPicPr>
            <a:picLocks noChangeAspect="1"/>
          </p:cNvPicPr>
          <p:nvPr/>
        </p:nvPicPr>
        <p:blipFill>
          <a:blip r:embed="rId6"/>
          <a:stretch>
            <a:fillRect/>
          </a:stretch>
        </p:blipFill>
        <p:spPr>
          <a:xfrm>
            <a:off x="0" y="-10795"/>
            <a:ext cx="12178030" cy="6868795"/>
          </a:xfrm>
          <a:prstGeom prst="rect">
            <a:avLst/>
          </a:prstGeom>
        </p:spPr>
      </p:pic>
      <p:sp>
        <p:nvSpPr>
          <p:cNvPr id="9" name="矩形 8"/>
          <p:cNvSpPr/>
          <p:nvPr/>
        </p:nvSpPr>
        <p:spPr>
          <a:xfrm>
            <a:off x="799448" y="3581150"/>
            <a:ext cx="7476948" cy="5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630483" y="2650561"/>
            <a:ext cx="10701960" cy="769441"/>
          </a:xfrm>
          <a:prstGeom prst="rect">
            <a:avLst/>
          </a:prstGeom>
          <a:noFill/>
        </p:spPr>
        <p:txBody>
          <a:bodyPr wrap="square" rtlCol="0">
            <a:spAutoFit/>
          </a:bodyPr>
          <a:lstStyle/>
          <a:p>
            <a:r>
              <a:rPr lang="en-US" altLang="zh-CN" sz="4400" dirty="0">
                <a:solidFill>
                  <a:schemeClr val="bg1"/>
                </a:solidFill>
                <a:latin typeface="思源黑体 CN Bold" panose="020B0800000000000000" charset="-122"/>
                <a:ea typeface="思源黑体 CN Bold" panose="020B0800000000000000" charset="-122"/>
              </a:rPr>
              <a:t>BIM technology application for owners</a:t>
            </a:r>
            <a:endParaRPr lang="zh-CN" altLang="en-US" sz="4400" dirty="0">
              <a:solidFill>
                <a:schemeClr val="bg1"/>
              </a:solidFill>
              <a:latin typeface="思源黑体 CN Bold" panose="020B0800000000000000" charset="-122"/>
              <a:ea typeface="思源黑体 CN Bold" panose="020B0800000000000000" charset="-122"/>
            </a:endParaRPr>
          </a:p>
        </p:txBody>
      </p:sp>
      <p:sp>
        <p:nvSpPr>
          <p:cNvPr id="8" name="文本框 7"/>
          <p:cNvSpPr txBox="1"/>
          <p:nvPr/>
        </p:nvSpPr>
        <p:spPr>
          <a:xfrm>
            <a:off x="875814" y="3650484"/>
            <a:ext cx="8655812" cy="369332"/>
          </a:xfrm>
          <a:prstGeom prst="rect">
            <a:avLst/>
          </a:prstGeom>
          <a:noFill/>
        </p:spPr>
        <p:txBody>
          <a:bodyPr wrap="square" rtlCol="0">
            <a:spAutoFit/>
          </a:bodyPr>
          <a:lstStyle/>
          <a:p>
            <a:r>
              <a:rPr lang="en-US" altLang="zh-CN" dirty="0">
                <a:solidFill>
                  <a:srgbClr val="195EAC"/>
                </a:solidFill>
                <a:latin typeface="思源黑体 CN Medium" panose="020B0600000000000000" charset="-122"/>
                <a:ea typeface="思源黑体 CN Medium" panose="020B0600000000000000" charset="-122"/>
                <a:cs typeface="思源黑体 CN Medium" panose="020B0600000000000000" charset="-122"/>
              </a:rPr>
              <a:t>Committed to providing integrated digital construction solutions</a:t>
            </a:r>
            <a:endParaRPr lang="zh-CN" dirty="0">
              <a:solidFill>
                <a:srgbClr val="195EAC"/>
              </a:solidFill>
              <a:latin typeface="思源黑体 CN Medium" panose="020B0600000000000000" charset="-122"/>
              <a:ea typeface="思源黑体 CN Medium" panose="020B0600000000000000" charset="-122"/>
              <a:cs typeface="思源黑体 CN Medium" panose="020B0600000000000000" charset="-122"/>
            </a:endParaRPr>
          </a:p>
        </p:txBody>
      </p:sp>
      <p:pic>
        <p:nvPicPr>
          <p:cNvPr id="17" name="图片 16" descr="4-中文-白色"/>
          <p:cNvPicPr>
            <a:picLocks noChangeAspect="1"/>
          </p:cNvPicPr>
          <p:nvPr>
            <p:custDataLst>
              <p:tags r:id="rId2"/>
            </p:custDataLst>
          </p:nvPr>
        </p:nvPicPr>
        <p:blipFill>
          <a:blip r:embed="rId7"/>
          <a:stretch>
            <a:fillRect/>
          </a:stretch>
        </p:blipFill>
        <p:spPr>
          <a:xfrm>
            <a:off x="10094595" y="0"/>
            <a:ext cx="2097405" cy="1179830"/>
          </a:xfrm>
          <a:prstGeom prst="rect">
            <a:avLst/>
          </a:prstGeom>
        </p:spPr>
      </p:pic>
      <p:sp>
        <p:nvSpPr>
          <p:cNvPr id="13" name="文本框 12"/>
          <p:cNvSpPr txBox="1"/>
          <p:nvPr>
            <p:custDataLst>
              <p:tags r:id="rId3"/>
            </p:custDataLst>
          </p:nvPr>
        </p:nvSpPr>
        <p:spPr>
          <a:xfrm>
            <a:off x="700057" y="4411446"/>
            <a:ext cx="5988978" cy="707886"/>
          </a:xfrm>
          <a:prstGeom prst="rect">
            <a:avLst/>
          </a:prstGeom>
          <a:noFill/>
        </p:spPr>
        <p:txBody>
          <a:bodyPr wrap="square" rtlCol="0">
            <a:spAutoFit/>
          </a:bodyPr>
          <a:lstStyle/>
          <a:p>
            <a:r>
              <a:rPr lang="zh-CN" altLang="en-US" sz="2000" dirty="0">
                <a:solidFill>
                  <a:schemeClr val="bg1"/>
                </a:solidFill>
                <a:latin typeface="思源黑体 CN Bold" panose="020B0800000000000000" charset="-122"/>
                <a:ea typeface="思源黑体 CN Bold" panose="020B0800000000000000" charset="-122"/>
              </a:rPr>
              <a:t>重庆市筑云科技有限责任公司</a:t>
            </a:r>
            <a:endParaRPr lang="en-US" altLang="zh-CN" sz="2000" dirty="0">
              <a:solidFill>
                <a:schemeClr val="bg1"/>
              </a:solidFill>
              <a:latin typeface="思源黑体 CN Bold" panose="020B0800000000000000" charset="-122"/>
              <a:ea typeface="思源黑体 CN Bold" panose="020B0800000000000000" charset="-122"/>
            </a:endParaRPr>
          </a:p>
          <a:p>
            <a:r>
              <a:rPr lang="en-US" altLang="zh-CN" sz="2000" dirty="0">
                <a:solidFill>
                  <a:schemeClr val="bg1"/>
                </a:solidFill>
                <a:ea typeface="思源黑体 CN Bold" panose="020B0800000000000000" charset="-122"/>
              </a:rPr>
              <a:t>CHONGQING ZHUYUN </a:t>
            </a:r>
            <a:r>
              <a:rPr lang="en-US" altLang="zh-CN" sz="2000" dirty="0">
                <a:solidFill>
                  <a:schemeClr val="bg1"/>
                </a:solidFill>
                <a:latin typeface="思源黑体 CN Bold" panose="020B0800000000000000" charset="-122"/>
                <a:ea typeface="思源黑体 CN Bold" panose="020B0800000000000000" charset="-122"/>
              </a:rPr>
              <a:t>TECHNOLOGY CO., LTD</a:t>
            </a: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1F7BDE-B9F8-63C3-AD5C-C7A8977AECAF}"/>
            </a:ext>
          </a:extLst>
        </p:cNvPr>
        <p:cNvGrpSpPr/>
        <p:nvPr/>
      </p:nvGrpSpPr>
      <p:grpSpPr>
        <a:xfrm>
          <a:off x="0" y="0"/>
          <a:ext cx="0" cy="0"/>
          <a:chOff x="0" y="0"/>
          <a:chExt cx="0" cy="0"/>
        </a:xfrm>
      </p:grpSpPr>
      <p:pic>
        <p:nvPicPr>
          <p:cNvPr id="2" name="图片 1" descr="4-中文-黑色">
            <a:extLst>
              <a:ext uri="{FF2B5EF4-FFF2-40B4-BE49-F238E27FC236}">
                <a16:creationId xmlns:a16="http://schemas.microsoft.com/office/drawing/2014/main" id="{332D73E8-A2D9-9E5F-21CE-7FE4B6F00342}"/>
              </a:ext>
            </a:extLst>
          </p:cNvPr>
          <p:cNvPicPr>
            <a:picLocks noChangeAspect="1"/>
          </p:cNvPicPr>
          <p:nvPr>
            <p:custDataLst>
              <p:tags r:id="rId1"/>
            </p:custDataLst>
          </p:nvPr>
        </p:nvPicPr>
        <p:blipFill>
          <a:blip r:embed="rId10"/>
          <a:stretch>
            <a:fillRect/>
          </a:stretch>
        </p:blipFill>
        <p:spPr>
          <a:xfrm>
            <a:off x="0" y="0"/>
            <a:ext cx="2098040" cy="1180465"/>
          </a:xfrm>
          <a:prstGeom prst="rect">
            <a:avLst/>
          </a:prstGeom>
        </p:spPr>
      </p:pic>
      <p:cxnSp>
        <p:nvCxnSpPr>
          <p:cNvPr id="6" name="直接连接符 5">
            <a:extLst>
              <a:ext uri="{FF2B5EF4-FFF2-40B4-BE49-F238E27FC236}">
                <a16:creationId xmlns:a16="http://schemas.microsoft.com/office/drawing/2014/main" id="{4369B6BA-2FC8-A2A5-502B-B0621879362B}"/>
              </a:ext>
            </a:extLst>
          </p:cNvPr>
          <p:cNvCxnSpPr/>
          <p:nvPr>
            <p:custDataLst>
              <p:tags r:id="rId2"/>
            </p:custDataLst>
          </p:nvPr>
        </p:nvCxnSpPr>
        <p:spPr>
          <a:xfrm>
            <a:off x="1993900" y="565812"/>
            <a:ext cx="7791450" cy="28575"/>
          </a:xfrm>
          <a:prstGeom prst="line">
            <a:avLst/>
          </a:prstGeom>
        </p:spPr>
        <p:style>
          <a:lnRef idx="1">
            <a:schemeClr val="accent1"/>
          </a:lnRef>
          <a:fillRef idx="0">
            <a:schemeClr val="accent1"/>
          </a:fillRef>
          <a:effectRef idx="0">
            <a:schemeClr val="accent1"/>
          </a:effectRef>
          <a:fontRef idx="minor">
            <a:schemeClr val="tx1"/>
          </a:fontRef>
        </p:style>
      </p:cxnSp>
      <p:sp>
        <p:nvSpPr>
          <p:cNvPr id="23" name="文本框 22">
            <a:extLst>
              <a:ext uri="{FF2B5EF4-FFF2-40B4-BE49-F238E27FC236}">
                <a16:creationId xmlns:a16="http://schemas.microsoft.com/office/drawing/2014/main" id="{0426CD15-C01F-451D-41ED-C3800F6F2B34}"/>
              </a:ext>
            </a:extLst>
          </p:cNvPr>
          <p:cNvSpPr txBox="1"/>
          <p:nvPr>
            <p:custDataLst>
              <p:tags r:id="rId3"/>
            </p:custDataLst>
          </p:nvPr>
        </p:nvSpPr>
        <p:spPr>
          <a:xfrm>
            <a:off x="2363416" y="678038"/>
            <a:ext cx="6833346" cy="523220"/>
          </a:xfrm>
          <a:prstGeom prst="rect">
            <a:avLst/>
          </a:prstGeom>
          <a:noFill/>
        </p:spPr>
        <p:txBody>
          <a:bodyPr wrap="square" rtlCol="0">
            <a:spAutoFit/>
          </a:bodyPr>
          <a:lstStyle>
            <a:defPPr>
              <a:defRPr lang="zh-CN"/>
            </a:defPPr>
            <a:lvl1pPr>
              <a:defRPr sz="2800">
                <a:solidFill>
                  <a:srgbClr val="195EAC"/>
                </a:solidFill>
                <a:latin typeface="思源黑体 CN Bold" panose="020B0800000000000000" charset="-122"/>
                <a:ea typeface="思源黑体 CN Bold" panose="020B0800000000000000" charset="-122"/>
              </a:defRPr>
            </a:lvl1pPr>
          </a:lstStyle>
          <a:p>
            <a:r>
              <a:rPr lang="en-US" altLang="zh-CN"/>
              <a:t>Digital Construction Command Center</a:t>
            </a:r>
            <a:endParaRPr lang="zh-CN" altLang="en-US" dirty="0"/>
          </a:p>
        </p:txBody>
      </p:sp>
      <p:sp>
        <p:nvSpPr>
          <p:cNvPr id="28" name="文本框 27">
            <a:extLst>
              <a:ext uri="{FF2B5EF4-FFF2-40B4-BE49-F238E27FC236}">
                <a16:creationId xmlns:a16="http://schemas.microsoft.com/office/drawing/2014/main" id="{D1A78560-6FC6-8BF4-7AED-AB008A1E341D}"/>
              </a:ext>
            </a:extLst>
          </p:cNvPr>
          <p:cNvSpPr txBox="1"/>
          <p:nvPr/>
        </p:nvSpPr>
        <p:spPr>
          <a:xfrm>
            <a:off x="500743" y="1434909"/>
            <a:ext cx="11408227" cy="700576"/>
          </a:xfrm>
          <a:prstGeom prst="rect">
            <a:avLst/>
          </a:prstGeom>
          <a:noFill/>
        </p:spPr>
        <p:txBody>
          <a:bodyPr wrap="square">
            <a:spAutoFit/>
          </a:bodyPr>
          <a:lstStyle/>
          <a:p>
            <a:pPr>
              <a:lnSpc>
                <a:spcPct val="150000"/>
              </a:lnSpc>
            </a:pPr>
            <a:r>
              <a:rPr lang="en-US" altLang="zh-CN" sz="1400" kern="100" dirty="0">
                <a:solidFill>
                  <a:schemeClr val="accent6">
                    <a:lumMod val="10000"/>
                  </a:schemeClr>
                </a:solidFill>
                <a:latin typeface="微软雅黑" panose="020B0503020204020204" pitchFamily="34" charset="-122"/>
                <a:ea typeface="微软雅黑" panose="020B0503020204020204" pitchFamily="34" charset="-122"/>
                <a:cs typeface="Times New Roman" panose="02020603050405020304" pitchFamily="18" charset="0"/>
              </a:rPr>
              <a:t>Establish a smart construction command center to integrate the management data of our project and the Internet of Things data to </a:t>
            </a:r>
            <a:r>
              <a:rPr lang="en-US" altLang="zh-CN" sz="1400"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achieve all-round real-time dynamic management</a:t>
            </a:r>
            <a:r>
              <a:rPr lang="en-US" altLang="zh-CN" sz="1400" kern="100" dirty="0">
                <a:solidFill>
                  <a:schemeClr val="accent6">
                    <a:lumMod val="10000"/>
                  </a:schemeClr>
                </a:solidFill>
                <a:latin typeface="微软雅黑" panose="020B0503020204020204" pitchFamily="34" charset="-122"/>
                <a:ea typeface="微软雅黑" panose="020B0503020204020204" pitchFamily="34" charset="-122"/>
                <a:cs typeface="Times New Roman" panose="02020603050405020304" pitchFamily="18" charset="0"/>
              </a:rPr>
              <a:t>, risk management and control, and intelligent decision-making.</a:t>
            </a:r>
            <a:endParaRPr lang="zh-CN" altLang="en-US" sz="1400" kern="100" dirty="0">
              <a:solidFill>
                <a:schemeClr val="accent6">
                  <a:lumMod val="10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3" name="智慧工地、塔机监控、环境监测录屏_1">
            <a:hlinkClick r:id="" action="ppaction://media"/>
            <a:extLst>
              <a:ext uri="{FF2B5EF4-FFF2-40B4-BE49-F238E27FC236}">
                <a16:creationId xmlns:a16="http://schemas.microsoft.com/office/drawing/2014/main" id="{C1CF6F49-CBF4-13C6-7038-0DC06DC94A66}"/>
              </a:ext>
            </a:extLst>
          </p:cNvPr>
          <p:cNvPicPr>
            <a:picLocks noChangeAspect="1"/>
          </p:cNvPicPr>
          <p:nvPr>
            <a:videoFile r:link="rId5"/>
            <p:extLst>
              <p:ext uri="{DAA4B4D4-6D71-4841-9C94-3DE7FCFB9230}">
                <p14:media xmlns:p14="http://schemas.microsoft.com/office/powerpoint/2010/main" r:embed="rId4"/>
              </p:ext>
            </p:extLst>
          </p:nvPr>
        </p:nvPicPr>
        <p:blipFill>
          <a:blip r:embed="rId11"/>
          <a:stretch>
            <a:fillRect/>
          </a:stretch>
        </p:blipFill>
        <p:spPr>
          <a:xfrm>
            <a:off x="6085256" y="2173664"/>
            <a:ext cx="5990694" cy="3369764"/>
          </a:xfrm>
          <a:prstGeom prst="rect">
            <a:avLst/>
          </a:prstGeom>
        </p:spPr>
      </p:pic>
      <p:pic>
        <p:nvPicPr>
          <p:cNvPr id="4" name="媒体1_x264">
            <a:hlinkClick r:id="" action="ppaction://media"/>
            <a:extLst>
              <a:ext uri="{FF2B5EF4-FFF2-40B4-BE49-F238E27FC236}">
                <a16:creationId xmlns:a16="http://schemas.microsoft.com/office/drawing/2014/main" id="{766BB39E-C053-31B2-AD15-2412D450607E}"/>
              </a:ext>
            </a:extLst>
          </p:cNvPr>
          <p:cNvPicPr>
            <a:picLocks noChangeAspect="1"/>
          </p:cNvPicPr>
          <p:nvPr>
            <a:videoFile r:link="rId7"/>
            <p:extLst>
              <p:ext uri="{DAA4B4D4-6D71-4841-9C94-3DE7FCFB9230}">
                <p14:media xmlns:p14="http://schemas.microsoft.com/office/powerpoint/2010/main" r:embed="rId6"/>
              </p:ext>
            </p:extLst>
          </p:nvPr>
        </p:nvPicPr>
        <p:blipFill>
          <a:blip r:embed="rId12"/>
          <a:stretch>
            <a:fillRect/>
          </a:stretch>
        </p:blipFill>
        <p:spPr>
          <a:xfrm>
            <a:off x="142001" y="2170987"/>
            <a:ext cx="5782233" cy="3350669"/>
          </a:xfrm>
          <a:prstGeom prst="rect">
            <a:avLst/>
          </a:prstGeom>
        </p:spPr>
      </p:pic>
      <p:sp>
        <p:nvSpPr>
          <p:cNvPr id="7" name="文本框 6">
            <a:extLst>
              <a:ext uri="{FF2B5EF4-FFF2-40B4-BE49-F238E27FC236}">
                <a16:creationId xmlns:a16="http://schemas.microsoft.com/office/drawing/2014/main" id="{9A3DC24E-F70C-9F21-AE84-278B3525ECC7}"/>
              </a:ext>
            </a:extLst>
          </p:cNvPr>
          <p:cNvSpPr txBox="1"/>
          <p:nvPr/>
        </p:nvSpPr>
        <p:spPr>
          <a:xfrm>
            <a:off x="152401" y="5462057"/>
            <a:ext cx="6076610" cy="1167692"/>
          </a:xfrm>
          <a:prstGeom prst="rect">
            <a:avLst/>
          </a:prstGeom>
          <a:noFill/>
        </p:spPr>
        <p:txBody>
          <a:bodyPr wrap="square">
            <a:spAutoFit/>
          </a:bodyPr>
          <a:lstStyle/>
          <a:p>
            <a:pPr>
              <a:lnSpc>
                <a:spcPct val="150000"/>
              </a:lnSpc>
            </a:pPr>
            <a:r>
              <a:rPr lang="en-US" altLang="zh-CN" sz="1200" dirty="0">
                <a:solidFill>
                  <a:schemeClr val="accent6">
                    <a:lumMod val="10000"/>
                  </a:schemeClr>
                </a:solidFill>
                <a:latin typeface="微软雅黑" panose="020B0503020204020204" pitchFamily="34" charset="-122"/>
                <a:ea typeface="微软雅黑" panose="020B0503020204020204" pitchFamily="34" charset="-122"/>
                <a:cs typeface="宋体" panose="02010600030101010101" pitchFamily="2" charset="-122"/>
              </a:rPr>
              <a:t>The project information </a:t>
            </a:r>
            <a:r>
              <a:rPr lang="en-US" altLang="zh-CN" sz="1200" dirty="0">
                <a:solidFill>
                  <a:srgbClr val="FF0000"/>
                </a:solidFill>
                <a:latin typeface="微软雅黑" panose="020B0503020204020204" pitchFamily="34" charset="-122"/>
                <a:ea typeface="微软雅黑" panose="020B0503020204020204" pitchFamily="34" charset="-122"/>
                <a:cs typeface="宋体" panose="02010600030101010101" pitchFamily="2" charset="-122"/>
              </a:rPr>
              <a:t>command center</a:t>
            </a:r>
            <a:r>
              <a:rPr lang="en-US" altLang="zh-CN" sz="1200" dirty="0">
                <a:solidFill>
                  <a:schemeClr val="accent6">
                    <a:lumMod val="10000"/>
                  </a:schemeClr>
                </a:solidFill>
                <a:latin typeface="微软雅黑" panose="020B0503020204020204" pitchFamily="34" charset="-122"/>
                <a:ea typeface="微软雅黑" panose="020B0503020204020204" pitchFamily="34" charset="-122"/>
                <a:cs typeface="宋体" panose="02010600030101010101" pitchFamily="2" charset="-122"/>
              </a:rPr>
              <a:t> was built on site, which was used for </a:t>
            </a:r>
            <a:r>
              <a:rPr lang="en-US" altLang="zh-CN" sz="1200" dirty="0">
                <a:solidFill>
                  <a:srgbClr val="FF0000"/>
                </a:solidFill>
                <a:latin typeface="微软雅黑" panose="020B0503020204020204" pitchFamily="34" charset="-122"/>
                <a:ea typeface="微软雅黑" panose="020B0503020204020204" pitchFamily="34" charset="-122"/>
                <a:cs typeface="宋体" panose="02010600030101010101" pitchFamily="2" charset="-122"/>
              </a:rPr>
              <a:t>on-site smart site management and control</a:t>
            </a:r>
            <a:r>
              <a:rPr lang="en-US" altLang="zh-CN" sz="1200" dirty="0">
                <a:solidFill>
                  <a:schemeClr val="accent6">
                    <a:lumMod val="10000"/>
                  </a:schemeClr>
                </a:solidFill>
                <a:latin typeface="微软雅黑" panose="020B0503020204020204" pitchFamily="34" charset="-122"/>
                <a:ea typeface="微软雅黑" panose="020B0503020204020204" pitchFamily="34" charset="-122"/>
                <a:cs typeface="宋体" panose="02010600030101010101" pitchFamily="2" charset="-122"/>
              </a:rPr>
              <a:t>, effect display and other office spaces in the early stage. Realize the function migration from construction to operation and maintenance, realize the continuity of some hardware.</a:t>
            </a:r>
            <a:endParaRPr lang="zh-CN" altLang="en-US" sz="1200" dirty="0">
              <a:solidFill>
                <a:srgbClr val="16171F"/>
              </a:solidFill>
              <a:latin typeface="微软雅黑" panose="020B0503020204020204" pitchFamily="34" charset="-122"/>
              <a:ea typeface="微软雅黑" panose="020B0503020204020204" pitchFamily="34" charset="-122"/>
            </a:endParaRPr>
          </a:p>
        </p:txBody>
      </p:sp>
      <p:sp>
        <p:nvSpPr>
          <p:cNvPr id="8" name="文本框 7">
            <a:extLst>
              <a:ext uri="{FF2B5EF4-FFF2-40B4-BE49-F238E27FC236}">
                <a16:creationId xmlns:a16="http://schemas.microsoft.com/office/drawing/2014/main" id="{A5451FDA-5427-18C6-777E-97C7BFFC50AB}"/>
              </a:ext>
            </a:extLst>
          </p:cNvPr>
          <p:cNvSpPr txBox="1"/>
          <p:nvPr/>
        </p:nvSpPr>
        <p:spPr>
          <a:xfrm>
            <a:off x="6154870" y="5462057"/>
            <a:ext cx="5702219" cy="1167692"/>
          </a:xfrm>
          <a:prstGeom prst="rect">
            <a:avLst/>
          </a:prstGeom>
          <a:noFill/>
        </p:spPr>
        <p:txBody>
          <a:bodyPr wrap="square">
            <a:spAutoFit/>
          </a:bodyPr>
          <a:lstStyle/>
          <a:p>
            <a:pPr indent="457200">
              <a:lnSpc>
                <a:spcPct val="150000"/>
              </a:lnSpc>
            </a:pPr>
            <a:r>
              <a:rPr lang="en-US" altLang="zh-CN" sz="1200" dirty="0">
                <a:solidFill>
                  <a:schemeClr val="accent6">
                    <a:lumMod val="10000"/>
                  </a:schemeClr>
                </a:solidFill>
                <a:latin typeface="微软雅黑" panose="020B0503020204020204" pitchFamily="34" charset="-122"/>
                <a:ea typeface="微软雅黑" panose="020B0503020204020204" pitchFamily="34" charset="-122"/>
                <a:cs typeface="+mn-ea"/>
                <a:sym typeface="+mn-lt"/>
              </a:rPr>
              <a:t>Based </a:t>
            </a:r>
            <a:r>
              <a:rPr lang="en-US" altLang="zh-CN" sz="1200" dirty="0">
                <a:solidFill>
                  <a:srgbClr val="FF0000"/>
                </a:solidFill>
                <a:latin typeface="微软雅黑" panose="020B0503020204020204" pitchFamily="34" charset="-122"/>
                <a:ea typeface="微软雅黑" panose="020B0503020204020204" pitchFamily="34" charset="-122"/>
                <a:cs typeface="+mn-ea"/>
                <a:sym typeface="+mn-lt"/>
              </a:rPr>
              <a:t>on the construction data of the construction platform and the intelligent hardware data</a:t>
            </a:r>
            <a:r>
              <a:rPr lang="en-US" altLang="zh-CN" sz="1200" dirty="0">
                <a:solidFill>
                  <a:schemeClr val="accent6">
                    <a:lumMod val="10000"/>
                  </a:schemeClr>
                </a:solidFill>
                <a:latin typeface="微软雅黑" panose="020B0503020204020204" pitchFamily="34" charset="-122"/>
                <a:ea typeface="微软雅黑" panose="020B0503020204020204" pitchFamily="34" charset="-122"/>
                <a:cs typeface="+mn-ea"/>
                <a:sym typeface="+mn-lt"/>
              </a:rPr>
              <a:t>, it realizes all-round real-time, management traces and intelligent decision-making, </a:t>
            </a:r>
            <a:r>
              <a:rPr lang="en-US" altLang="zh-CN" sz="1200" dirty="0">
                <a:solidFill>
                  <a:srgbClr val="FF0000"/>
                </a:solidFill>
                <a:latin typeface="微软雅黑" panose="020B0503020204020204" pitchFamily="34" charset="-122"/>
                <a:ea typeface="微软雅黑" panose="020B0503020204020204" pitchFamily="34" charset="-122"/>
                <a:cs typeface="+mn-ea"/>
                <a:sym typeface="+mn-lt"/>
              </a:rPr>
              <a:t>realizes the all-round management of the project</a:t>
            </a:r>
            <a:r>
              <a:rPr lang="en-US" altLang="zh-CN" sz="1200" dirty="0">
                <a:solidFill>
                  <a:schemeClr val="accent6">
                    <a:lumMod val="10000"/>
                  </a:schemeClr>
                </a:solidFill>
                <a:latin typeface="微软雅黑" panose="020B0503020204020204" pitchFamily="34" charset="-122"/>
                <a:ea typeface="微软雅黑" panose="020B0503020204020204" pitchFamily="34" charset="-122"/>
                <a:cs typeface="+mn-ea"/>
                <a:sym typeface="+mn-lt"/>
              </a:rPr>
              <a:t>. Dynamic management and risk control.</a:t>
            </a:r>
            <a:endParaRPr lang="zh-CN" altLang="en-US" sz="1200" b="1"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mn-lt"/>
            </a:endParaRPr>
          </a:p>
        </p:txBody>
      </p:sp>
    </p:spTree>
    <p:extLst>
      <p:ext uri="{BB962C8B-B14F-4D97-AF65-F5344CB8AC3E}">
        <p14:creationId xmlns:p14="http://schemas.microsoft.com/office/powerpoint/2010/main" val="3605491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488" fill="hold"/>
                                        <p:tgtEl>
                                          <p:spTgt spid="4"/>
                                        </p:tgtEl>
                                      </p:cBhvr>
                                    </p:cmd>
                                  </p:childTnLst>
                                </p:cTn>
                              </p:par>
                            </p:childTnLst>
                          </p:cTn>
                        </p:par>
                        <p:par>
                          <p:cTn id="7" fill="hold">
                            <p:stCondLst>
                              <p:cond delay="21488"/>
                            </p:stCondLst>
                            <p:childTnLst>
                              <p:par>
                                <p:cTn id="8" presetID="1" presetClass="mediacall" presetSubtype="0" fill="hold" nodeType="afterEffect">
                                  <p:stCondLst>
                                    <p:cond delay="0"/>
                                  </p:stCondLst>
                                  <p:childTnLst>
                                    <p:cmd type="call" cmd="playFrom(0.0)">
                                      <p:cBhvr>
                                        <p:cTn id="9" dur="202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10" repeatCount="indefinite" fill="hold" display="0">
                  <p:stCondLst>
                    <p:cond delay="indefinite"/>
                  </p:st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video>
              <p:cMediaNode vol="0">
                <p:cTn id="16" repeatCount="indefinite" fill="hold" display="0">
                  <p:stCondLst>
                    <p:cond delay="indefinite"/>
                  </p:stCondLst>
                </p:cTn>
                <p:tgtEl>
                  <p:spTgt spid="3"/>
                </p:tgtEl>
              </p:cMediaNode>
            </p:video>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4-中文-黑色">
            <a:extLst>
              <a:ext uri="{FF2B5EF4-FFF2-40B4-BE49-F238E27FC236}">
                <a16:creationId xmlns:a16="http://schemas.microsoft.com/office/drawing/2014/main" id="{2F5D0F55-F95D-6399-B3E8-14B62ECC1A1D}"/>
              </a:ext>
            </a:extLst>
          </p:cNvPr>
          <p:cNvPicPr>
            <a:picLocks noChangeAspect="1"/>
          </p:cNvPicPr>
          <p:nvPr>
            <p:custDataLst>
              <p:tags r:id="rId1"/>
            </p:custDataLst>
          </p:nvPr>
        </p:nvPicPr>
        <p:blipFill>
          <a:blip r:embed="rId6"/>
          <a:stretch>
            <a:fillRect/>
          </a:stretch>
        </p:blipFill>
        <p:spPr>
          <a:xfrm>
            <a:off x="0" y="0"/>
            <a:ext cx="2098040" cy="1180465"/>
          </a:xfrm>
          <a:prstGeom prst="rect">
            <a:avLst/>
          </a:prstGeom>
        </p:spPr>
      </p:pic>
      <p:cxnSp>
        <p:nvCxnSpPr>
          <p:cNvPr id="3" name="直接连接符 2">
            <a:extLst>
              <a:ext uri="{FF2B5EF4-FFF2-40B4-BE49-F238E27FC236}">
                <a16:creationId xmlns:a16="http://schemas.microsoft.com/office/drawing/2014/main" id="{CE25DF20-0FF3-DADF-BCC5-A2DD12D04C50}"/>
              </a:ext>
            </a:extLst>
          </p:cNvPr>
          <p:cNvCxnSpPr/>
          <p:nvPr>
            <p:custDataLst>
              <p:tags r:id="rId2"/>
            </p:custDataLst>
          </p:nvPr>
        </p:nvCxnSpPr>
        <p:spPr>
          <a:xfrm>
            <a:off x="2019300" y="575945"/>
            <a:ext cx="7791450" cy="28575"/>
          </a:xfrm>
          <a:prstGeom prst="line">
            <a:avLst/>
          </a:prstGeom>
        </p:spPr>
        <p:style>
          <a:lnRef idx="1">
            <a:schemeClr val="accent1"/>
          </a:lnRef>
          <a:fillRef idx="0">
            <a:schemeClr val="accent1"/>
          </a:fillRef>
          <a:effectRef idx="0">
            <a:schemeClr val="accent1"/>
          </a:effectRef>
          <a:fontRef idx="minor">
            <a:schemeClr val="tx1"/>
          </a:fontRef>
        </p:style>
      </p:cxnSp>
      <p:sp>
        <p:nvSpPr>
          <p:cNvPr id="5" name="文本框 4">
            <a:extLst>
              <a:ext uri="{FF2B5EF4-FFF2-40B4-BE49-F238E27FC236}">
                <a16:creationId xmlns:a16="http://schemas.microsoft.com/office/drawing/2014/main" id="{20EC22CF-5419-4F66-334F-E6055D48E6D4}"/>
              </a:ext>
            </a:extLst>
          </p:cNvPr>
          <p:cNvSpPr txBox="1"/>
          <p:nvPr>
            <p:custDataLst>
              <p:tags r:id="rId3"/>
            </p:custDataLst>
          </p:nvPr>
        </p:nvSpPr>
        <p:spPr>
          <a:xfrm>
            <a:off x="387280" y="708848"/>
            <a:ext cx="5156897" cy="523220"/>
          </a:xfrm>
          <a:prstGeom prst="rect">
            <a:avLst/>
          </a:prstGeom>
          <a:noFill/>
        </p:spPr>
        <p:txBody>
          <a:bodyPr wrap="square" rtlCol="0">
            <a:spAutoFit/>
          </a:bodyPr>
          <a:lstStyle>
            <a:defPPr>
              <a:defRPr lang="zh-CN"/>
            </a:defPPr>
            <a:lvl1pPr>
              <a:defRPr sz="2800">
                <a:solidFill>
                  <a:srgbClr val="195EAC"/>
                </a:solidFill>
                <a:latin typeface="思源黑体 CN Bold" panose="020B0800000000000000" charset="-122"/>
                <a:ea typeface="思源黑体 CN Bold" panose="020B0800000000000000" charset="-122"/>
              </a:defRPr>
            </a:lvl1pPr>
          </a:lstStyle>
          <a:p>
            <a:r>
              <a:rPr lang="en-US" altLang="zh-CN" dirty="0"/>
              <a:t>Digital Construction Platform</a:t>
            </a:r>
            <a:endParaRPr lang="zh-CN" altLang="en-US" dirty="0"/>
          </a:p>
        </p:txBody>
      </p:sp>
      <p:grpSp>
        <p:nvGrpSpPr>
          <p:cNvPr id="26" name="组合 25">
            <a:extLst>
              <a:ext uri="{FF2B5EF4-FFF2-40B4-BE49-F238E27FC236}">
                <a16:creationId xmlns:a16="http://schemas.microsoft.com/office/drawing/2014/main" id="{46E9F91F-59F3-4571-A7A1-8408328F4602}"/>
              </a:ext>
            </a:extLst>
          </p:cNvPr>
          <p:cNvGrpSpPr/>
          <p:nvPr/>
        </p:nvGrpSpPr>
        <p:grpSpPr>
          <a:xfrm>
            <a:off x="59222" y="1232036"/>
            <a:ext cx="11805306" cy="4597348"/>
            <a:chOff x="441607" y="1087846"/>
            <a:chExt cx="11255144" cy="4597348"/>
          </a:xfrm>
        </p:grpSpPr>
        <p:grpSp>
          <p:nvGrpSpPr>
            <p:cNvPr id="27" name="î$ļíḋé">
              <a:extLst>
                <a:ext uri="{FF2B5EF4-FFF2-40B4-BE49-F238E27FC236}">
                  <a16:creationId xmlns:a16="http://schemas.microsoft.com/office/drawing/2014/main" id="{56AED6B4-9BDC-4882-891F-EB479EFC1107}"/>
                </a:ext>
              </a:extLst>
            </p:cNvPr>
            <p:cNvGrpSpPr/>
            <p:nvPr/>
          </p:nvGrpSpPr>
          <p:grpSpPr>
            <a:xfrm>
              <a:off x="5886497" y="2063344"/>
              <a:ext cx="1501126" cy="708862"/>
              <a:chOff x="6129954" y="2843530"/>
              <a:chExt cx="1540439" cy="727427"/>
            </a:xfrm>
            <a:solidFill>
              <a:schemeClr val="accent1">
                <a:lumMod val="60000"/>
                <a:lumOff val="40000"/>
              </a:schemeClr>
            </a:solidFill>
          </p:grpSpPr>
          <p:sp>
            <p:nvSpPr>
              <p:cNvPr id="73" name="íş1íḋè">
                <a:extLst>
                  <a:ext uri="{FF2B5EF4-FFF2-40B4-BE49-F238E27FC236}">
                    <a16:creationId xmlns:a16="http://schemas.microsoft.com/office/drawing/2014/main" id="{3911A06F-27D7-4A7C-A61D-EBB969B3EC22}"/>
                  </a:ext>
                </a:extLst>
              </p:cNvPr>
              <p:cNvSpPr/>
              <p:nvPr/>
            </p:nvSpPr>
            <p:spPr>
              <a:xfrm>
                <a:off x="6141352" y="2843530"/>
                <a:ext cx="1529041" cy="514777"/>
              </a:xfrm>
              <a:custGeom>
                <a:avLst/>
                <a:gdLst>
                  <a:gd name="connsiteX0" fmla="*/ 0 w 1274955"/>
                  <a:gd name="connsiteY0" fmla="*/ 0 h 429235"/>
                  <a:gd name="connsiteX1" fmla="*/ 132791 w 1274955"/>
                  <a:gd name="connsiteY1" fmla="*/ 3672 h 429235"/>
                  <a:gd name="connsiteX2" fmla="*/ 1146443 w 1274955"/>
                  <a:gd name="connsiteY2" fmla="*/ 257839 h 429235"/>
                  <a:gd name="connsiteX3" fmla="*/ 1274955 w 1274955"/>
                  <a:gd name="connsiteY3" fmla="*/ 322674 h 429235"/>
                  <a:gd name="connsiteX4" fmla="*/ 1213432 w 1274955"/>
                  <a:gd name="connsiteY4" fmla="*/ 429235 h 429235"/>
                  <a:gd name="connsiteX5" fmla="*/ 1094514 w 1274955"/>
                  <a:gd name="connsiteY5" fmla="*/ 369241 h 429235"/>
                  <a:gd name="connsiteX6" fmla="*/ 125878 w 1274955"/>
                  <a:gd name="connsiteY6" fmla="*/ 126361 h 429235"/>
                  <a:gd name="connsiteX7" fmla="*/ 0 w 1274955"/>
                  <a:gd name="connsiteY7" fmla="*/ 122880 h 429235"/>
                  <a:gd name="connsiteX8" fmla="*/ 0 w 1274955"/>
                  <a:gd name="connsiteY8" fmla="*/ 0 h 429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4955" h="429235">
                    <a:moveTo>
                      <a:pt x="0" y="0"/>
                    </a:moveTo>
                    <a:lnTo>
                      <a:pt x="132791" y="3672"/>
                    </a:lnTo>
                    <a:cubicBezTo>
                      <a:pt x="493432" y="23669"/>
                      <a:pt x="835651" y="112726"/>
                      <a:pt x="1146443" y="257839"/>
                    </a:cubicBezTo>
                    <a:lnTo>
                      <a:pt x="1274955" y="322674"/>
                    </a:lnTo>
                    <a:lnTo>
                      <a:pt x="1213432" y="429235"/>
                    </a:lnTo>
                    <a:lnTo>
                      <a:pt x="1094514" y="369241"/>
                    </a:lnTo>
                    <a:cubicBezTo>
                      <a:pt x="797524" y="230572"/>
                      <a:pt x="470503" y="145470"/>
                      <a:pt x="125878" y="126361"/>
                    </a:cubicBezTo>
                    <a:lnTo>
                      <a:pt x="0" y="122880"/>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rgbClr val="0D0D0D"/>
                  </a:solidFill>
                  <a:cs typeface="+mn-ea"/>
                  <a:sym typeface="+mn-lt"/>
                </a:endParaRPr>
              </a:p>
            </p:txBody>
          </p:sp>
          <p:sp>
            <p:nvSpPr>
              <p:cNvPr id="74" name="ïsḷide">
                <a:extLst>
                  <a:ext uri="{FF2B5EF4-FFF2-40B4-BE49-F238E27FC236}">
                    <a16:creationId xmlns:a16="http://schemas.microsoft.com/office/drawing/2014/main" id="{97155FEB-D9DC-4D2F-9451-747331B2B5A0}"/>
                  </a:ext>
                </a:extLst>
              </p:cNvPr>
              <p:cNvSpPr/>
              <p:nvPr/>
            </p:nvSpPr>
            <p:spPr>
              <a:xfrm>
                <a:off x="6129954" y="3094399"/>
                <a:ext cx="1415518" cy="476558"/>
              </a:xfrm>
              <a:custGeom>
                <a:avLst/>
                <a:gdLst>
                  <a:gd name="connsiteX0" fmla="*/ 0 w 1274955"/>
                  <a:gd name="connsiteY0" fmla="*/ 0 h 429235"/>
                  <a:gd name="connsiteX1" fmla="*/ 132791 w 1274955"/>
                  <a:gd name="connsiteY1" fmla="*/ 3672 h 429235"/>
                  <a:gd name="connsiteX2" fmla="*/ 1146443 w 1274955"/>
                  <a:gd name="connsiteY2" fmla="*/ 257839 h 429235"/>
                  <a:gd name="connsiteX3" fmla="*/ 1274955 w 1274955"/>
                  <a:gd name="connsiteY3" fmla="*/ 322674 h 429235"/>
                  <a:gd name="connsiteX4" fmla="*/ 1213432 w 1274955"/>
                  <a:gd name="connsiteY4" fmla="*/ 429235 h 429235"/>
                  <a:gd name="connsiteX5" fmla="*/ 1094514 w 1274955"/>
                  <a:gd name="connsiteY5" fmla="*/ 369241 h 429235"/>
                  <a:gd name="connsiteX6" fmla="*/ 125878 w 1274955"/>
                  <a:gd name="connsiteY6" fmla="*/ 126361 h 429235"/>
                  <a:gd name="connsiteX7" fmla="*/ 0 w 1274955"/>
                  <a:gd name="connsiteY7" fmla="*/ 122880 h 429235"/>
                  <a:gd name="connsiteX8" fmla="*/ 0 w 1274955"/>
                  <a:gd name="connsiteY8" fmla="*/ 0 h 429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4955" h="429235">
                    <a:moveTo>
                      <a:pt x="0" y="0"/>
                    </a:moveTo>
                    <a:lnTo>
                      <a:pt x="132791" y="3672"/>
                    </a:lnTo>
                    <a:cubicBezTo>
                      <a:pt x="493432" y="23669"/>
                      <a:pt x="835651" y="112726"/>
                      <a:pt x="1146443" y="257839"/>
                    </a:cubicBezTo>
                    <a:lnTo>
                      <a:pt x="1274955" y="322674"/>
                    </a:lnTo>
                    <a:lnTo>
                      <a:pt x="1213432" y="429235"/>
                    </a:lnTo>
                    <a:lnTo>
                      <a:pt x="1094514" y="369241"/>
                    </a:lnTo>
                    <a:cubicBezTo>
                      <a:pt x="797524" y="230572"/>
                      <a:pt x="470503" y="145470"/>
                      <a:pt x="125878" y="126361"/>
                    </a:cubicBezTo>
                    <a:lnTo>
                      <a:pt x="0" y="122880"/>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rgbClr val="0D0D0D"/>
                  </a:solidFill>
                  <a:cs typeface="+mn-ea"/>
                  <a:sym typeface="+mn-lt"/>
                </a:endParaRPr>
              </a:p>
            </p:txBody>
          </p:sp>
        </p:grpSp>
        <p:grpSp>
          <p:nvGrpSpPr>
            <p:cNvPr id="28" name="ïṥļíďé">
              <a:extLst>
                <a:ext uri="{FF2B5EF4-FFF2-40B4-BE49-F238E27FC236}">
                  <a16:creationId xmlns:a16="http://schemas.microsoft.com/office/drawing/2014/main" id="{FA9C5A8E-15A9-498C-9FDA-7B4BC867D3E6}"/>
                </a:ext>
              </a:extLst>
            </p:cNvPr>
            <p:cNvGrpSpPr/>
            <p:nvPr/>
          </p:nvGrpSpPr>
          <p:grpSpPr>
            <a:xfrm>
              <a:off x="4359055" y="2063953"/>
              <a:ext cx="1485117" cy="706664"/>
              <a:chOff x="4562511" y="2844155"/>
              <a:chExt cx="1524010" cy="725171"/>
            </a:xfrm>
            <a:solidFill>
              <a:schemeClr val="accent1">
                <a:lumMod val="60000"/>
                <a:lumOff val="40000"/>
              </a:schemeClr>
            </a:solidFill>
          </p:grpSpPr>
          <p:sp>
            <p:nvSpPr>
              <p:cNvPr id="71" name="ïŝļiḑé">
                <a:extLst>
                  <a:ext uri="{FF2B5EF4-FFF2-40B4-BE49-F238E27FC236}">
                    <a16:creationId xmlns:a16="http://schemas.microsoft.com/office/drawing/2014/main" id="{D23B57DB-3E13-4D36-ADBE-3E1635562446}"/>
                  </a:ext>
                </a:extLst>
              </p:cNvPr>
              <p:cNvSpPr/>
              <p:nvPr/>
            </p:nvSpPr>
            <p:spPr>
              <a:xfrm>
                <a:off x="4562511" y="2844155"/>
                <a:ext cx="1524010" cy="512392"/>
              </a:xfrm>
              <a:custGeom>
                <a:avLst/>
                <a:gdLst>
                  <a:gd name="connsiteX0" fmla="*/ 1270760 w 1270760"/>
                  <a:gd name="connsiteY0" fmla="*/ 0 h 427246"/>
                  <a:gd name="connsiteX1" fmla="*/ 1270760 w 1270760"/>
                  <a:gd name="connsiteY1" fmla="*/ 122880 h 427246"/>
                  <a:gd name="connsiteX2" fmla="*/ 1023265 w 1270760"/>
                  <a:gd name="connsiteY2" fmla="*/ 135378 h 427246"/>
                  <a:gd name="connsiteX3" fmla="*/ 89842 w 1270760"/>
                  <a:gd name="connsiteY3" fmla="*/ 411001 h 427246"/>
                  <a:gd name="connsiteX4" fmla="*/ 61388 w 1270760"/>
                  <a:gd name="connsiteY4" fmla="*/ 427246 h 427246"/>
                  <a:gd name="connsiteX5" fmla="*/ 0 w 1270760"/>
                  <a:gd name="connsiteY5" fmla="*/ 320918 h 427246"/>
                  <a:gd name="connsiteX6" fmla="*/ 33900 w 1270760"/>
                  <a:gd name="connsiteY6" fmla="*/ 301564 h 427246"/>
                  <a:gd name="connsiteX7" fmla="*/ 1010702 w 1270760"/>
                  <a:gd name="connsiteY7" fmla="*/ 13132 h 427246"/>
                  <a:gd name="connsiteX8" fmla="*/ 1270760 w 1270760"/>
                  <a:gd name="connsiteY8" fmla="*/ 0 h 427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0760" h="427246">
                    <a:moveTo>
                      <a:pt x="1270760" y="0"/>
                    </a:moveTo>
                    <a:lnTo>
                      <a:pt x="1270760" y="122880"/>
                    </a:lnTo>
                    <a:lnTo>
                      <a:pt x="1023265" y="135378"/>
                    </a:lnTo>
                    <a:cubicBezTo>
                      <a:pt x="689926" y="169231"/>
                      <a:pt x="374892" y="264999"/>
                      <a:pt x="89842" y="411001"/>
                    </a:cubicBezTo>
                    <a:lnTo>
                      <a:pt x="61388" y="427246"/>
                    </a:lnTo>
                    <a:lnTo>
                      <a:pt x="0" y="320918"/>
                    </a:lnTo>
                    <a:lnTo>
                      <a:pt x="33900" y="301564"/>
                    </a:lnTo>
                    <a:cubicBezTo>
                      <a:pt x="332197" y="148777"/>
                      <a:pt x="661872" y="48558"/>
                      <a:pt x="1010702" y="13132"/>
                    </a:cubicBezTo>
                    <a:lnTo>
                      <a:pt x="127076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rgbClr val="0D0D0D"/>
                  </a:solidFill>
                  <a:cs typeface="+mn-ea"/>
                  <a:sym typeface="+mn-lt"/>
                </a:endParaRPr>
              </a:p>
            </p:txBody>
          </p:sp>
          <p:sp>
            <p:nvSpPr>
              <p:cNvPr id="72" name="ïS1îḓé">
                <a:extLst>
                  <a:ext uri="{FF2B5EF4-FFF2-40B4-BE49-F238E27FC236}">
                    <a16:creationId xmlns:a16="http://schemas.microsoft.com/office/drawing/2014/main" id="{A0460533-2317-49E6-BFB7-61C6BBBCA35E}"/>
                  </a:ext>
                </a:extLst>
              </p:cNvPr>
              <p:cNvSpPr/>
              <p:nvPr/>
            </p:nvSpPr>
            <p:spPr>
              <a:xfrm>
                <a:off x="4668333" y="3094977"/>
                <a:ext cx="1410862" cy="474349"/>
              </a:xfrm>
              <a:custGeom>
                <a:avLst/>
                <a:gdLst>
                  <a:gd name="connsiteX0" fmla="*/ 1270760 w 1270760"/>
                  <a:gd name="connsiteY0" fmla="*/ 0 h 427246"/>
                  <a:gd name="connsiteX1" fmla="*/ 1270760 w 1270760"/>
                  <a:gd name="connsiteY1" fmla="*/ 122880 h 427246"/>
                  <a:gd name="connsiteX2" fmla="*/ 1023265 w 1270760"/>
                  <a:gd name="connsiteY2" fmla="*/ 135378 h 427246"/>
                  <a:gd name="connsiteX3" fmla="*/ 89842 w 1270760"/>
                  <a:gd name="connsiteY3" fmla="*/ 411001 h 427246"/>
                  <a:gd name="connsiteX4" fmla="*/ 61388 w 1270760"/>
                  <a:gd name="connsiteY4" fmla="*/ 427246 h 427246"/>
                  <a:gd name="connsiteX5" fmla="*/ 0 w 1270760"/>
                  <a:gd name="connsiteY5" fmla="*/ 320918 h 427246"/>
                  <a:gd name="connsiteX6" fmla="*/ 33900 w 1270760"/>
                  <a:gd name="connsiteY6" fmla="*/ 301564 h 427246"/>
                  <a:gd name="connsiteX7" fmla="*/ 1010702 w 1270760"/>
                  <a:gd name="connsiteY7" fmla="*/ 13132 h 427246"/>
                  <a:gd name="connsiteX8" fmla="*/ 1270760 w 1270760"/>
                  <a:gd name="connsiteY8" fmla="*/ 0 h 427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0760" h="427246">
                    <a:moveTo>
                      <a:pt x="1270760" y="0"/>
                    </a:moveTo>
                    <a:lnTo>
                      <a:pt x="1270760" y="122880"/>
                    </a:lnTo>
                    <a:lnTo>
                      <a:pt x="1023265" y="135378"/>
                    </a:lnTo>
                    <a:cubicBezTo>
                      <a:pt x="689926" y="169231"/>
                      <a:pt x="374892" y="264999"/>
                      <a:pt x="89842" y="411001"/>
                    </a:cubicBezTo>
                    <a:lnTo>
                      <a:pt x="61388" y="427246"/>
                    </a:lnTo>
                    <a:lnTo>
                      <a:pt x="0" y="320918"/>
                    </a:lnTo>
                    <a:lnTo>
                      <a:pt x="33900" y="301564"/>
                    </a:lnTo>
                    <a:cubicBezTo>
                      <a:pt x="332197" y="148777"/>
                      <a:pt x="661872" y="48558"/>
                      <a:pt x="1010702" y="13132"/>
                    </a:cubicBezTo>
                    <a:lnTo>
                      <a:pt x="127076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rgbClr val="0D0D0D"/>
                  </a:solidFill>
                  <a:cs typeface="+mn-ea"/>
                  <a:sym typeface="+mn-lt"/>
                </a:endParaRPr>
              </a:p>
            </p:txBody>
          </p:sp>
        </p:grpSp>
        <p:grpSp>
          <p:nvGrpSpPr>
            <p:cNvPr id="29" name="îš1iḋe">
              <a:extLst>
                <a:ext uri="{FF2B5EF4-FFF2-40B4-BE49-F238E27FC236}">
                  <a16:creationId xmlns:a16="http://schemas.microsoft.com/office/drawing/2014/main" id="{7FC8B946-B9D3-4E30-B9C3-A9BA9AAC308D}"/>
                </a:ext>
              </a:extLst>
            </p:cNvPr>
            <p:cNvGrpSpPr/>
            <p:nvPr/>
          </p:nvGrpSpPr>
          <p:grpSpPr>
            <a:xfrm>
              <a:off x="2637044" y="2465496"/>
              <a:ext cx="1848594" cy="2835380"/>
              <a:chOff x="2795401" y="3256214"/>
              <a:chExt cx="1897006" cy="2909636"/>
            </a:xfrm>
          </p:grpSpPr>
          <p:sp>
            <p:nvSpPr>
              <p:cNvPr id="66" name="îṩḷïḓe">
                <a:extLst>
                  <a:ext uri="{FF2B5EF4-FFF2-40B4-BE49-F238E27FC236}">
                    <a16:creationId xmlns:a16="http://schemas.microsoft.com/office/drawing/2014/main" id="{F2D4D593-635A-4195-8E27-D69E8C8292BF}"/>
                  </a:ext>
                </a:extLst>
              </p:cNvPr>
              <p:cNvSpPr/>
              <p:nvPr/>
            </p:nvSpPr>
            <p:spPr>
              <a:xfrm>
                <a:off x="3343455" y="3256214"/>
                <a:ext cx="1245061" cy="1152952"/>
              </a:xfrm>
              <a:custGeom>
                <a:avLst/>
                <a:gdLst>
                  <a:gd name="connsiteX0" fmla="*/ 976777 w 1038165"/>
                  <a:gd name="connsiteY0" fmla="*/ 0 h 961362"/>
                  <a:gd name="connsiteX1" fmla="*/ 1038165 w 1038165"/>
                  <a:gd name="connsiteY1" fmla="*/ 106327 h 961362"/>
                  <a:gd name="connsiteX2" fmla="*/ 898342 w 1038165"/>
                  <a:gd name="connsiteY2" fmla="*/ 186153 h 961362"/>
                  <a:gd name="connsiteX3" fmla="*/ 182909 w 1038165"/>
                  <a:gd name="connsiteY3" fmla="*/ 851433 h 961362"/>
                  <a:gd name="connsiteX4" fmla="*/ 106738 w 1038165"/>
                  <a:gd name="connsiteY4" fmla="*/ 961362 h 961362"/>
                  <a:gd name="connsiteX5" fmla="*/ 0 w 1038165"/>
                  <a:gd name="connsiteY5" fmla="*/ 899737 h 961362"/>
                  <a:gd name="connsiteX6" fmla="*/ 84055 w 1038165"/>
                  <a:gd name="connsiteY6" fmla="*/ 778430 h 961362"/>
                  <a:gd name="connsiteX7" fmla="*/ 832735 w 1038165"/>
                  <a:gd name="connsiteY7" fmla="*/ 82234 h 961362"/>
                  <a:gd name="connsiteX8" fmla="*/ 976777 w 1038165"/>
                  <a:gd name="connsiteY8" fmla="*/ 0 h 961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8165" h="961362">
                    <a:moveTo>
                      <a:pt x="976777" y="0"/>
                    </a:moveTo>
                    <a:lnTo>
                      <a:pt x="1038165" y="106327"/>
                    </a:lnTo>
                    <a:lnTo>
                      <a:pt x="898342" y="186153"/>
                    </a:lnTo>
                    <a:cubicBezTo>
                      <a:pt x="620599" y="361867"/>
                      <a:pt x="377851" y="587897"/>
                      <a:pt x="182909" y="851433"/>
                    </a:cubicBezTo>
                    <a:lnTo>
                      <a:pt x="106738" y="961362"/>
                    </a:lnTo>
                    <a:lnTo>
                      <a:pt x="0" y="899737"/>
                    </a:lnTo>
                    <a:lnTo>
                      <a:pt x="84055" y="778430"/>
                    </a:lnTo>
                    <a:cubicBezTo>
                      <a:pt x="288056" y="502648"/>
                      <a:pt x="542085" y="266114"/>
                      <a:pt x="832735" y="82234"/>
                    </a:cubicBezTo>
                    <a:lnTo>
                      <a:pt x="976777"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rgbClr val="0D0D0D"/>
                  </a:solidFill>
                  <a:cs typeface="+mn-ea"/>
                  <a:sym typeface="+mn-lt"/>
                </a:endParaRPr>
              </a:p>
            </p:txBody>
          </p:sp>
          <p:sp>
            <p:nvSpPr>
              <p:cNvPr id="67" name="isľiḋé">
                <a:extLst>
                  <a:ext uri="{FF2B5EF4-FFF2-40B4-BE49-F238E27FC236}">
                    <a16:creationId xmlns:a16="http://schemas.microsoft.com/office/drawing/2014/main" id="{90C453E6-77A8-41F6-8D3A-5082F2BC6A78}"/>
                  </a:ext>
                </a:extLst>
              </p:cNvPr>
              <p:cNvSpPr/>
              <p:nvPr/>
            </p:nvSpPr>
            <p:spPr>
              <a:xfrm>
                <a:off x="3539785" y="3476443"/>
                <a:ext cx="1152622" cy="1067351"/>
              </a:xfrm>
              <a:custGeom>
                <a:avLst/>
                <a:gdLst>
                  <a:gd name="connsiteX0" fmla="*/ 976777 w 1038165"/>
                  <a:gd name="connsiteY0" fmla="*/ 0 h 961362"/>
                  <a:gd name="connsiteX1" fmla="*/ 1038165 w 1038165"/>
                  <a:gd name="connsiteY1" fmla="*/ 106327 h 961362"/>
                  <a:gd name="connsiteX2" fmla="*/ 898342 w 1038165"/>
                  <a:gd name="connsiteY2" fmla="*/ 186153 h 961362"/>
                  <a:gd name="connsiteX3" fmla="*/ 182909 w 1038165"/>
                  <a:gd name="connsiteY3" fmla="*/ 851433 h 961362"/>
                  <a:gd name="connsiteX4" fmla="*/ 106738 w 1038165"/>
                  <a:gd name="connsiteY4" fmla="*/ 961362 h 961362"/>
                  <a:gd name="connsiteX5" fmla="*/ 0 w 1038165"/>
                  <a:gd name="connsiteY5" fmla="*/ 899737 h 961362"/>
                  <a:gd name="connsiteX6" fmla="*/ 84055 w 1038165"/>
                  <a:gd name="connsiteY6" fmla="*/ 778430 h 961362"/>
                  <a:gd name="connsiteX7" fmla="*/ 832735 w 1038165"/>
                  <a:gd name="connsiteY7" fmla="*/ 82234 h 961362"/>
                  <a:gd name="connsiteX8" fmla="*/ 976777 w 1038165"/>
                  <a:gd name="connsiteY8" fmla="*/ 0 h 961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8165" h="961362">
                    <a:moveTo>
                      <a:pt x="976777" y="0"/>
                    </a:moveTo>
                    <a:lnTo>
                      <a:pt x="1038165" y="106327"/>
                    </a:lnTo>
                    <a:lnTo>
                      <a:pt x="898342" y="186153"/>
                    </a:lnTo>
                    <a:cubicBezTo>
                      <a:pt x="620599" y="361867"/>
                      <a:pt x="377851" y="587897"/>
                      <a:pt x="182909" y="851433"/>
                    </a:cubicBezTo>
                    <a:lnTo>
                      <a:pt x="106738" y="961362"/>
                    </a:lnTo>
                    <a:lnTo>
                      <a:pt x="0" y="899737"/>
                    </a:lnTo>
                    <a:lnTo>
                      <a:pt x="84055" y="778430"/>
                    </a:lnTo>
                    <a:cubicBezTo>
                      <a:pt x="288056" y="502648"/>
                      <a:pt x="542085" y="266114"/>
                      <a:pt x="832735" y="82234"/>
                    </a:cubicBezTo>
                    <a:lnTo>
                      <a:pt x="976777"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rgbClr val="0D0D0D"/>
                  </a:solidFill>
                  <a:cs typeface="+mn-ea"/>
                  <a:sym typeface="+mn-lt"/>
                </a:endParaRPr>
              </a:p>
            </p:txBody>
          </p:sp>
          <p:grpSp>
            <p:nvGrpSpPr>
              <p:cNvPr id="68" name="îšļídé">
                <a:extLst>
                  <a:ext uri="{FF2B5EF4-FFF2-40B4-BE49-F238E27FC236}">
                    <a16:creationId xmlns:a16="http://schemas.microsoft.com/office/drawing/2014/main" id="{B58F77C1-4322-4590-8B3D-08CE3AA26F5B}"/>
                  </a:ext>
                </a:extLst>
              </p:cNvPr>
              <p:cNvGrpSpPr/>
              <p:nvPr/>
            </p:nvGrpSpPr>
            <p:grpSpPr>
              <a:xfrm>
                <a:off x="2795401" y="4381292"/>
                <a:ext cx="834811" cy="1784558"/>
                <a:chOff x="2795401" y="4381292"/>
                <a:chExt cx="834811" cy="1784558"/>
              </a:xfrm>
            </p:grpSpPr>
            <p:sp>
              <p:nvSpPr>
                <p:cNvPr id="69" name="i$ľîḓé">
                  <a:extLst>
                    <a:ext uri="{FF2B5EF4-FFF2-40B4-BE49-F238E27FC236}">
                      <a16:creationId xmlns:a16="http://schemas.microsoft.com/office/drawing/2014/main" id="{19316BDA-CDBA-4CD0-92E2-F375F3381636}"/>
                    </a:ext>
                  </a:extLst>
                </p:cNvPr>
                <p:cNvSpPr/>
                <p:nvPr/>
              </p:nvSpPr>
              <p:spPr>
                <a:xfrm>
                  <a:off x="2795401" y="4381292"/>
                  <a:ext cx="645733" cy="1780015"/>
                </a:xfrm>
                <a:custGeom>
                  <a:avLst/>
                  <a:gdLst>
                    <a:gd name="connsiteX0" fmla="*/ 432025 w 538429"/>
                    <a:gd name="connsiteY0" fmla="*/ 0 h 1484224"/>
                    <a:gd name="connsiteX1" fmla="*/ 538429 w 538429"/>
                    <a:gd name="connsiteY1" fmla="*/ 61432 h 1484224"/>
                    <a:gd name="connsiteX2" fmla="*/ 461359 w 538429"/>
                    <a:gd name="connsiteY2" fmla="*/ 188876 h 1484224"/>
                    <a:gd name="connsiteX3" fmla="*/ 122880 w 538429"/>
                    <a:gd name="connsiteY3" fmla="*/ 1484223 h 1484224"/>
                    <a:gd name="connsiteX4" fmla="*/ 122880 w 538429"/>
                    <a:gd name="connsiteY4" fmla="*/ 1484224 h 1484224"/>
                    <a:gd name="connsiteX5" fmla="*/ 0 w 538429"/>
                    <a:gd name="connsiteY5" fmla="*/ 1484224 h 1484224"/>
                    <a:gd name="connsiteX6" fmla="*/ 354208 w 538429"/>
                    <a:gd name="connsiteY6" fmla="*/ 128679 h 1484224"/>
                    <a:gd name="connsiteX7" fmla="*/ 432025 w 538429"/>
                    <a:gd name="connsiteY7" fmla="*/ 0 h 1484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429" h="1484224">
                      <a:moveTo>
                        <a:pt x="432025" y="0"/>
                      </a:moveTo>
                      <a:lnTo>
                        <a:pt x="538429" y="61432"/>
                      </a:lnTo>
                      <a:lnTo>
                        <a:pt x="461359" y="188876"/>
                      </a:lnTo>
                      <a:cubicBezTo>
                        <a:pt x="245829" y="571697"/>
                        <a:pt x="122880" y="1013602"/>
                        <a:pt x="122880" y="1484223"/>
                      </a:cubicBezTo>
                      <a:lnTo>
                        <a:pt x="122880" y="1484224"/>
                      </a:lnTo>
                      <a:lnTo>
                        <a:pt x="0" y="1484224"/>
                      </a:lnTo>
                      <a:cubicBezTo>
                        <a:pt x="0" y="991732"/>
                        <a:pt x="128663" y="529291"/>
                        <a:pt x="354208" y="128679"/>
                      </a:cubicBezTo>
                      <a:lnTo>
                        <a:pt x="432025"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rgbClr val="0D0D0D"/>
                    </a:solidFill>
                    <a:cs typeface="+mn-ea"/>
                    <a:sym typeface="+mn-lt"/>
                  </a:endParaRPr>
                </a:p>
              </p:txBody>
            </p:sp>
            <p:sp>
              <p:nvSpPr>
                <p:cNvPr id="70" name="íSľiḓè">
                  <a:extLst>
                    <a:ext uri="{FF2B5EF4-FFF2-40B4-BE49-F238E27FC236}">
                      <a16:creationId xmlns:a16="http://schemas.microsoft.com/office/drawing/2014/main" id="{9AD0E1BF-84C3-400E-A718-B02BD69068AF}"/>
                    </a:ext>
                  </a:extLst>
                </p:cNvPr>
                <p:cNvSpPr/>
                <p:nvPr/>
              </p:nvSpPr>
              <p:spPr>
                <a:xfrm>
                  <a:off x="3032421" y="4517991"/>
                  <a:ext cx="597791" cy="1647859"/>
                </a:xfrm>
                <a:custGeom>
                  <a:avLst/>
                  <a:gdLst>
                    <a:gd name="connsiteX0" fmla="*/ 432025 w 538429"/>
                    <a:gd name="connsiteY0" fmla="*/ 0 h 1484224"/>
                    <a:gd name="connsiteX1" fmla="*/ 538429 w 538429"/>
                    <a:gd name="connsiteY1" fmla="*/ 61432 h 1484224"/>
                    <a:gd name="connsiteX2" fmla="*/ 461359 w 538429"/>
                    <a:gd name="connsiteY2" fmla="*/ 188876 h 1484224"/>
                    <a:gd name="connsiteX3" fmla="*/ 122880 w 538429"/>
                    <a:gd name="connsiteY3" fmla="*/ 1484223 h 1484224"/>
                    <a:gd name="connsiteX4" fmla="*/ 122880 w 538429"/>
                    <a:gd name="connsiteY4" fmla="*/ 1484224 h 1484224"/>
                    <a:gd name="connsiteX5" fmla="*/ 0 w 538429"/>
                    <a:gd name="connsiteY5" fmla="*/ 1484224 h 1484224"/>
                    <a:gd name="connsiteX6" fmla="*/ 354208 w 538429"/>
                    <a:gd name="connsiteY6" fmla="*/ 128679 h 1484224"/>
                    <a:gd name="connsiteX7" fmla="*/ 432025 w 538429"/>
                    <a:gd name="connsiteY7" fmla="*/ 0 h 1484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429" h="1484224">
                      <a:moveTo>
                        <a:pt x="432025" y="0"/>
                      </a:moveTo>
                      <a:lnTo>
                        <a:pt x="538429" y="61432"/>
                      </a:lnTo>
                      <a:lnTo>
                        <a:pt x="461359" y="188876"/>
                      </a:lnTo>
                      <a:cubicBezTo>
                        <a:pt x="245829" y="571697"/>
                        <a:pt x="122880" y="1013602"/>
                        <a:pt x="122880" y="1484223"/>
                      </a:cubicBezTo>
                      <a:lnTo>
                        <a:pt x="122880" y="1484224"/>
                      </a:lnTo>
                      <a:lnTo>
                        <a:pt x="0" y="1484224"/>
                      </a:lnTo>
                      <a:cubicBezTo>
                        <a:pt x="0" y="991732"/>
                        <a:pt x="128663" y="529291"/>
                        <a:pt x="354208" y="128679"/>
                      </a:cubicBezTo>
                      <a:lnTo>
                        <a:pt x="432025"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rgbClr val="0D0D0D"/>
                    </a:solidFill>
                    <a:cs typeface="+mn-ea"/>
                    <a:sym typeface="+mn-lt"/>
                  </a:endParaRPr>
                </a:p>
              </p:txBody>
            </p:sp>
          </p:grpSp>
        </p:grpSp>
        <p:grpSp>
          <p:nvGrpSpPr>
            <p:cNvPr id="30" name="i$ľiḑê">
              <a:extLst>
                <a:ext uri="{FF2B5EF4-FFF2-40B4-BE49-F238E27FC236}">
                  <a16:creationId xmlns:a16="http://schemas.microsoft.com/office/drawing/2014/main" id="{CC95B9FD-EEB9-4FB7-838B-0F8034791B84}"/>
                </a:ext>
              </a:extLst>
            </p:cNvPr>
            <p:cNvGrpSpPr/>
            <p:nvPr/>
          </p:nvGrpSpPr>
          <p:grpSpPr>
            <a:xfrm>
              <a:off x="7242943" y="2465906"/>
              <a:ext cx="1328596" cy="1256657"/>
              <a:chOff x="7521925" y="3256636"/>
              <a:chExt cx="1363390" cy="1289568"/>
            </a:xfrm>
            <a:solidFill>
              <a:schemeClr val="accent1">
                <a:lumMod val="60000"/>
                <a:lumOff val="40000"/>
              </a:schemeClr>
            </a:solidFill>
          </p:grpSpPr>
          <p:sp>
            <p:nvSpPr>
              <p:cNvPr id="64" name="iṥļíḑê">
                <a:extLst>
                  <a:ext uri="{FF2B5EF4-FFF2-40B4-BE49-F238E27FC236}">
                    <a16:creationId xmlns:a16="http://schemas.microsoft.com/office/drawing/2014/main" id="{B315B335-C659-4B07-8C76-637ACD6A5726}"/>
                  </a:ext>
                </a:extLst>
              </p:cNvPr>
              <p:cNvSpPr/>
              <p:nvPr/>
            </p:nvSpPr>
            <p:spPr>
              <a:xfrm>
                <a:off x="7644956" y="3256636"/>
                <a:ext cx="1240359" cy="1155131"/>
              </a:xfrm>
              <a:custGeom>
                <a:avLst/>
                <a:gdLst>
                  <a:gd name="connsiteX0" fmla="*/ 61423 w 1034244"/>
                  <a:gd name="connsiteY0" fmla="*/ 0 h 963179"/>
                  <a:gd name="connsiteX1" fmla="*/ 186642 w 1034244"/>
                  <a:gd name="connsiteY1" fmla="*/ 73008 h 963179"/>
                  <a:gd name="connsiteX2" fmla="*/ 1017905 w 1034244"/>
                  <a:gd name="connsiteY2" fmla="*/ 874890 h 963179"/>
                  <a:gd name="connsiteX3" fmla="*/ 1034244 w 1034244"/>
                  <a:gd name="connsiteY3" fmla="*/ 901785 h 963179"/>
                  <a:gd name="connsiteX4" fmla="*/ 927907 w 1034244"/>
                  <a:gd name="connsiteY4" fmla="*/ 963179 h 963179"/>
                  <a:gd name="connsiteX5" fmla="*/ 916008 w 1034244"/>
                  <a:gd name="connsiteY5" fmla="*/ 943593 h 963179"/>
                  <a:gd name="connsiteX6" fmla="*/ 121660 w 1034244"/>
                  <a:gd name="connsiteY6" fmla="*/ 177321 h 963179"/>
                  <a:gd name="connsiteX7" fmla="*/ 0 w 1034244"/>
                  <a:gd name="connsiteY7" fmla="*/ 106388 h 963179"/>
                  <a:gd name="connsiteX8" fmla="*/ 61423 w 1034244"/>
                  <a:gd name="connsiteY8" fmla="*/ 0 h 963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244" h="963179">
                    <a:moveTo>
                      <a:pt x="61423" y="0"/>
                    </a:moveTo>
                    <a:lnTo>
                      <a:pt x="186642" y="73008"/>
                    </a:lnTo>
                    <a:cubicBezTo>
                      <a:pt x="516793" y="279104"/>
                      <a:pt x="800352" y="552869"/>
                      <a:pt x="1017905" y="874890"/>
                    </a:cubicBezTo>
                    <a:lnTo>
                      <a:pt x="1034244" y="901785"/>
                    </a:lnTo>
                    <a:lnTo>
                      <a:pt x="927907" y="963179"/>
                    </a:lnTo>
                    <a:lnTo>
                      <a:pt x="916008" y="943593"/>
                    </a:lnTo>
                    <a:cubicBezTo>
                      <a:pt x="708116" y="635872"/>
                      <a:pt x="437150" y="374265"/>
                      <a:pt x="121660" y="177321"/>
                    </a:cubicBezTo>
                    <a:lnTo>
                      <a:pt x="0" y="106388"/>
                    </a:lnTo>
                    <a:lnTo>
                      <a:pt x="61423"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rgbClr val="0D0D0D"/>
                  </a:solidFill>
                  <a:cs typeface="+mn-ea"/>
                  <a:sym typeface="+mn-lt"/>
                </a:endParaRPr>
              </a:p>
            </p:txBody>
          </p:sp>
          <p:sp>
            <p:nvSpPr>
              <p:cNvPr id="65" name="ïŝlíḓé">
                <a:extLst>
                  <a:ext uri="{FF2B5EF4-FFF2-40B4-BE49-F238E27FC236}">
                    <a16:creationId xmlns:a16="http://schemas.microsoft.com/office/drawing/2014/main" id="{9E1D7D3B-2A4C-4DC4-A1C6-875A5C9171C8}"/>
                  </a:ext>
                </a:extLst>
              </p:cNvPr>
              <p:cNvSpPr/>
              <p:nvPr/>
            </p:nvSpPr>
            <p:spPr>
              <a:xfrm>
                <a:off x="7521925" y="3476834"/>
                <a:ext cx="1148270" cy="1069370"/>
              </a:xfrm>
              <a:custGeom>
                <a:avLst/>
                <a:gdLst>
                  <a:gd name="connsiteX0" fmla="*/ 61423 w 1034244"/>
                  <a:gd name="connsiteY0" fmla="*/ 0 h 963179"/>
                  <a:gd name="connsiteX1" fmla="*/ 186642 w 1034244"/>
                  <a:gd name="connsiteY1" fmla="*/ 73008 h 963179"/>
                  <a:gd name="connsiteX2" fmla="*/ 1017905 w 1034244"/>
                  <a:gd name="connsiteY2" fmla="*/ 874890 h 963179"/>
                  <a:gd name="connsiteX3" fmla="*/ 1034244 w 1034244"/>
                  <a:gd name="connsiteY3" fmla="*/ 901785 h 963179"/>
                  <a:gd name="connsiteX4" fmla="*/ 927907 w 1034244"/>
                  <a:gd name="connsiteY4" fmla="*/ 963179 h 963179"/>
                  <a:gd name="connsiteX5" fmla="*/ 916008 w 1034244"/>
                  <a:gd name="connsiteY5" fmla="*/ 943593 h 963179"/>
                  <a:gd name="connsiteX6" fmla="*/ 121660 w 1034244"/>
                  <a:gd name="connsiteY6" fmla="*/ 177321 h 963179"/>
                  <a:gd name="connsiteX7" fmla="*/ 0 w 1034244"/>
                  <a:gd name="connsiteY7" fmla="*/ 106388 h 963179"/>
                  <a:gd name="connsiteX8" fmla="*/ 61423 w 1034244"/>
                  <a:gd name="connsiteY8" fmla="*/ 0 h 963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244" h="963179">
                    <a:moveTo>
                      <a:pt x="61423" y="0"/>
                    </a:moveTo>
                    <a:lnTo>
                      <a:pt x="186642" y="73008"/>
                    </a:lnTo>
                    <a:cubicBezTo>
                      <a:pt x="516793" y="279104"/>
                      <a:pt x="800352" y="552869"/>
                      <a:pt x="1017905" y="874890"/>
                    </a:cubicBezTo>
                    <a:lnTo>
                      <a:pt x="1034244" y="901785"/>
                    </a:lnTo>
                    <a:lnTo>
                      <a:pt x="927907" y="963179"/>
                    </a:lnTo>
                    <a:lnTo>
                      <a:pt x="916008" y="943593"/>
                    </a:lnTo>
                    <a:cubicBezTo>
                      <a:pt x="708116" y="635872"/>
                      <a:pt x="437150" y="374265"/>
                      <a:pt x="121660" y="177321"/>
                    </a:cubicBezTo>
                    <a:lnTo>
                      <a:pt x="0" y="106388"/>
                    </a:lnTo>
                    <a:lnTo>
                      <a:pt x="61423"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rgbClr val="0D0D0D"/>
                  </a:solidFill>
                  <a:cs typeface="+mn-ea"/>
                  <a:sym typeface="+mn-lt"/>
                </a:endParaRPr>
              </a:p>
            </p:txBody>
          </p:sp>
        </p:grpSp>
        <p:grpSp>
          <p:nvGrpSpPr>
            <p:cNvPr id="31" name="í$ľîḋe">
              <a:extLst>
                <a:ext uri="{FF2B5EF4-FFF2-40B4-BE49-F238E27FC236}">
                  <a16:creationId xmlns:a16="http://schemas.microsoft.com/office/drawing/2014/main" id="{F2622FF4-7805-47B2-BCD2-56EAA1641200}"/>
                </a:ext>
              </a:extLst>
            </p:cNvPr>
            <p:cNvGrpSpPr/>
            <p:nvPr/>
          </p:nvGrpSpPr>
          <p:grpSpPr>
            <a:xfrm>
              <a:off x="8278031" y="3561861"/>
              <a:ext cx="832622" cy="1735660"/>
              <a:chOff x="8584122" y="4381292"/>
              <a:chExt cx="854428" cy="1781116"/>
            </a:xfrm>
            <a:solidFill>
              <a:schemeClr val="accent1">
                <a:lumMod val="60000"/>
                <a:lumOff val="40000"/>
              </a:schemeClr>
            </a:solidFill>
          </p:grpSpPr>
          <p:sp>
            <p:nvSpPr>
              <p:cNvPr id="62" name="îşľîdê">
                <a:extLst>
                  <a:ext uri="{FF2B5EF4-FFF2-40B4-BE49-F238E27FC236}">
                    <a16:creationId xmlns:a16="http://schemas.microsoft.com/office/drawing/2014/main" id="{DF47A74A-640B-479B-854F-043DF762BEB5}"/>
                  </a:ext>
                </a:extLst>
              </p:cNvPr>
              <p:cNvSpPr/>
              <p:nvPr/>
            </p:nvSpPr>
            <p:spPr>
              <a:xfrm>
                <a:off x="8792339" y="4381292"/>
                <a:ext cx="646211" cy="1776297"/>
              </a:xfrm>
              <a:custGeom>
                <a:avLst/>
                <a:gdLst>
                  <a:gd name="connsiteX0" fmla="*/ 106337 w 538828"/>
                  <a:gd name="connsiteY0" fmla="*/ 0 h 1481124"/>
                  <a:gd name="connsiteX1" fmla="*/ 204856 w 538828"/>
                  <a:gd name="connsiteY1" fmla="*/ 162168 h 1481124"/>
                  <a:gd name="connsiteX2" fmla="*/ 538828 w 538828"/>
                  <a:gd name="connsiteY2" fmla="*/ 1481124 h 1481124"/>
                  <a:gd name="connsiteX3" fmla="*/ 415945 w 538828"/>
                  <a:gd name="connsiteY3" fmla="*/ 1481124 h 1481124"/>
                  <a:gd name="connsiteX4" fmla="*/ 415945 w 538828"/>
                  <a:gd name="connsiteY4" fmla="*/ 1481123 h 1481124"/>
                  <a:gd name="connsiteX5" fmla="*/ 96804 w 538828"/>
                  <a:gd name="connsiteY5" fmla="*/ 220739 h 1481124"/>
                  <a:gd name="connsiteX6" fmla="*/ 0 w 538828"/>
                  <a:gd name="connsiteY6" fmla="*/ 61394 h 1481124"/>
                  <a:gd name="connsiteX7" fmla="*/ 106337 w 538828"/>
                  <a:gd name="connsiteY7" fmla="*/ 0 h 1481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828" h="1481124">
                    <a:moveTo>
                      <a:pt x="106337" y="0"/>
                    </a:moveTo>
                    <a:lnTo>
                      <a:pt x="204856" y="162168"/>
                    </a:lnTo>
                    <a:cubicBezTo>
                      <a:pt x="417845" y="554245"/>
                      <a:pt x="538828" y="1003556"/>
                      <a:pt x="538828" y="1481124"/>
                    </a:cubicBezTo>
                    <a:lnTo>
                      <a:pt x="415945" y="1481124"/>
                    </a:lnTo>
                    <a:lnTo>
                      <a:pt x="415945" y="1481123"/>
                    </a:lnTo>
                    <a:cubicBezTo>
                      <a:pt x="415945" y="1024763"/>
                      <a:pt x="300335" y="595405"/>
                      <a:pt x="96804" y="220739"/>
                    </a:cubicBezTo>
                    <a:lnTo>
                      <a:pt x="0" y="61394"/>
                    </a:lnTo>
                    <a:lnTo>
                      <a:pt x="106337"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rgbClr val="0D0D0D"/>
                  </a:solidFill>
                  <a:cs typeface="+mn-ea"/>
                  <a:sym typeface="+mn-lt"/>
                </a:endParaRPr>
              </a:p>
            </p:txBody>
          </p:sp>
          <p:sp>
            <p:nvSpPr>
              <p:cNvPr id="63" name="ïṧľiďè">
                <a:extLst>
                  <a:ext uri="{FF2B5EF4-FFF2-40B4-BE49-F238E27FC236}">
                    <a16:creationId xmlns:a16="http://schemas.microsoft.com/office/drawing/2014/main" id="{940F830C-1663-40D1-9379-FE50CD843AE7}"/>
                  </a:ext>
                </a:extLst>
              </p:cNvPr>
              <p:cNvSpPr/>
              <p:nvPr/>
            </p:nvSpPr>
            <p:spPr>
              <a:xfrm>
                <a:off x="8584122" y="4517991"/>
                <a:ext cx="598233" cy="1644417"/>
              </a:xfrm>
              <a:custGeom>
                <a:avLst/>
                <a:gdLst>
                  <a:gd name="connsiteX0" fmla="*/ 106337 w 538828"/>
                  <a:gd name="connsiteY0" fmla="*/ 0 h 1481124"/>
                  <a:gd name="connsiteX1" fmla="*/ 204856 w 538828"/>
                  <a:gd name="connsiteY1" fmla="*/ 162168 h 1481124"/>
                  <a:gd name="connsiteX2" fmla="*/ 538828 w 538828"/>
                  <a:gd name="connsiteY2" fmla="*/ 1481124 h 1481124"/>
                  <a:gd name="connsiteX3" fmla="*/ 415945 w 538828"/>
                  <a:gd name="connsiteY3" fmla="*/ 1481124 h 1481124"/>
                  <a:gd name="connsiteX4" fmla="*/ 415945 w 538828"/>
                  <a:gd name="connsiteY4" fmla="*/ 1481123 h 1481124"/>
                  <a:gd name="connsiteX5" fmla="*/ 96804 w 538828"/>
                  <a:gd name="connsiteY5" fmla="*/ 220739 h 1481124"/>
                  <a:gd name="connsiteX6" fmla="*/ 0 w 538828"/>
                  <a:gd name="connsiteY6" fmla="*/ 61394 h 1481124"/>
                  <a:gd name="connsiteX7" fmla="*/ 106337 w 538828"/>
                  <a:gd name="connsiteY7" fmla="*/ 0 h 1481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828" h="1481124">
                    <a:moveTo>
                      <a:pt x="106337" y="0"/>
                    </a:moveTo>
                    <a:lnTo>
                      <a:pt x="204856" y="162168"/>
                    </a:lnTo>
                    <a:cubicBezTo>
                      <a:pt x="417845" y="554245"/>
                      <a:pt x="538828" y="1003556"/>
                      <a:pt x="538828" y="1481124"/>
                    </a:cubicBezTo>
                    <a:lnTo>
                      <a:pt x="415945" y="1481124"/>
                    </a:lnTo>
                    <a:lnTo>
                      <a:pt x="415945" y="1481123"/>
                    </a:lnTo>
                    <a:cubicBezTo>
                      <a:pt x="415945" y="1024763"/>
                      <a:pt x="300335" y="595405"/>
                      <a:pt x="96804" y="220739"/>
                    </a:cubicBezTo>
                    <a:lnTo>
                      <a:pt x="0" y="61394"/>
                    </a:lnTo>
                    <a:lnTo>
                      <a:pt x="106337"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rgbClr val="0D0D0D"/>
                  </a:solidFill>
                  <a:cs typeface="+mn-ea"/>
                  <a:sym typeface="+mn-lt"/>
                </a:endParaRPr>
              </a:p>
            </p:txBody>
          </p:sp>
        </p:grpSp>
        <p:cxnSp>
          <p:nvCxnSpPr>
            <p:cNvPr id="32" name="Straight Connector 19">
              <a:extLst>
                <a:ext uri="{FF2B5EF4-FFF2-40B4-BE49-F238E27FC236}">
                  <a16:creationId xmlns:a16="http://schemas.microsoft.com/office/drawing/2014/main" id="{4CD1E1EA-C27D-4EBC-B749-B88D582D1144}"/>
                </a:ext>
              </a:extLst>
            </p:cNvPr>
            <p:cNvCxnSpPr/>
            <p:nvPr/>
          </p:nvCxnSpPr>
          <p:spPr>
            <a:xfrm>
              <a:off x="1632627" y="5300875"/>
              <a:ext cx="8441173" cy="0"/>
            </a:xfrm>
            <a:prstGeom prst="line">
              <a:avLst/>
            </a:prstGeom>
            <a:ln w="38100">
              <a:solidFill>
                <a:schemeClr val="accent5">
                  <a:lumMod val="40000"/>
                  <a:lumOff val="6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33" name="íSlíḋé">
              <a:extLst>
                <a:ext uri="{FF2B5EF4-FFF2-40B4-BE49-F238E27FC236}">
                  <a16:creationId xmlns:a16="http://schemas.microsoft.com/office/drawing/2014/main" id="{7FAD7335-90CE-4FAC-86D1-C50F3B4B5C6A}"/>
                </a:ext>
              </a:extLst>
            </p:cNvPr>
            <p:cNvSpPr/>
            <p:nvPr/>
          </p:nvSpPr>
          <p:spPr>
            <a:xfrm>
              <a:off x="6936888" y="2266985"/>
              <a:ext cx="731998" cy="7319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rgbClr val="0D0D0D"/>
                </a:solidFill>
                <a:cs typeface="+mn-ea"/>
                <a:sym typeface="+mn-lt"/>
              </a:endParaRPr>
            </a:p>
          </p:txBody>
        </p:sp>
        <p:sp>
          <p:nvSpPr>
            <p:cNvPr id="34" name="íṡḷíḓe">
              <a:extLst>
                <a:ext uri="{FF2B5EF4-FFF2-40B4-BE49-F238E27FC236}">
                  <a16:creationId xmlns:a16="http://schemas.microsoft.com/office/drawing/2014/main" id="{7E6CFF78-ED6F-49EE-BB54-67F81A02F170}"/>
                </a:ext>
              </a:extLst>
            </p:cNvPr>
            <p:cNvSpPr/>
            <p:nvPr/>
          </p:nvSpPr>
          <p:spPr>
            <a:xfrm>
              <a:off x="8059311" y="3277810"/>
              <a:ext cx="731998" cy="7319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rgbClr val="0D0D0D"/>
                </a:solidFill>
                <a:cs typeface="+mn-ea"/>
                <a:sym typeface="+mn-lt"/>
              </a:endParaRPr>
            </a:p>
          </p:txBody>
        </p:sp>
        <p:grpSp>
          <p:nvGrpSpPr>
            <p:cNvPr id="35" name="iṥľîḍé">
              <a:extLst>
                <a:ext uri="{FF2B5EF4-FFF2-40B4-BE49-F238E27FC236}">
                  <a16:creationId xmlns:a16="http://schemas.microsoft.com/office/drawing/2014/main" id="{FCA71D0E-732F-444B-AC58-4E03CFCF2100}"/>
                </a:ext>
              </a:extLst>
            </p:cNvPr>
            <p:cNvGrpSpPr/>
            <p:nvPr/>
          </p:nvGrpSpPr>
          <p:grpSpPr>
            <a:xfrm>
              <a:off x="2949654" y="3277810"/>
              <a:ext cx="731998" cy="731998"/>
              <a:chOff x="3116200" y="4089802"/>
              <a:chExt cx="751168" cy="751168"/>
            </a:xfrm>
          </p:grpSpPr>
          <p:sp>
            <p:nvSpPr>
              <p:cNvPr id="60" name="îṣļíḋé">
                <a:extLst>
                  <a:ext uri="{FF2B5EF4-FFF2-40B4-BE49-F238E27FC236}">
                    <a16:creationId xmlns:a16="http://schemas.microsoft.com/office/drawing/2014/main" id="{F7E614B2-2C04-43A8-9692-0A2E72E3206F}"/>
                  </a:ext>
                </a:extLst>
              </p:cNvPr>
              <p:cNvSpPr/>
              <p:nvPr/>
            </p:nvSpPr>
            <p:spPr>
              <a:xfrm>
                <a:off x="3116200" y="4089802"/>
                <a:ext cx="751168" cy="75116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rgbClr val="0D0D0D"/>
                  </a:solidFill>
                  <a:cs typeface="+mn-ea"/>
                  <a:sym typeface="+mn-lt"/>
                </a:endParaRPr>
              </a:p>
            </p:txBody>
          </p:sp>
          <p:sp>
            <p:nvSpPr>
              <p:cNvPr id="61" name="íšľîḋê">
                <a:extLst>
                  <a:ext uri="{FF2B5EF4-FFF2-40B4-BE49-F238E27FC236}">
                    <a16:creationId xmlns:a16="http://schemas.microsoft.com/office/drawing/2014/main" id="{9012FCC1-15FF-4E22-8499-E2211480918F}"/>
                  </a:ext>
                </a:extLst>
              </p:cNvPr>
              <p:cNvSpPr/>
              <p:nvPr/>
            </p:nvSpPr>
            <p:spPr>
              <a:xfrm>
                <a:off x="3156702" y="4130305"/>
                <a:ext cx="670163" cy="67016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solidFill>
                    <a:srgbClr val="0D0D0D"/>
                  </a:solidFill>
                  <a:cs typeface="+mn-ea"/>
                  <a:sym typeface="+mn-lt"/>
                </a:endParaRPr>
              </a:p>
            </p:txBody>
          </p:sp>
        </p:grpSp>
        <p:sp>
          <p:nvSpPr>
            <p:cNvPr id="36" name="ïsḷidè">
              <a:extLst>
                <a:ext uri="{FF2B5EF4-FFF2-40B4-BE49-F238E27FC236}">
                  <a16:creationId xmlns:a16="http://schemas.microsoft.com/office/drawing/2014/main" id="{79281BEE-9E6A-42B0-8E12-A9590E327AF9}"/>
                </a:ext>
              </a:extLst>
            </p:cNvPr>
            <p:cNvSpPr/>
            <p:nvPr/>
          </p:nvSpPr>
          <p:spPr>
            <a:xfrm>
              <a:off x="4048203" y="2266985"/>
              <a:ext cx="731998" cy="7319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rgbClr val="0D0D0D"/>
                </a:solidFill>
                <a:cs typeface="+mn-ea"/>
                <a:sym typeface="+mn-lt"/>
              </a:endParaRPr>
            </a:p>
          </p:txBody>
        </p:sp>
        <p:sp>
          <p:nvSpPr>
            <p:cNvPr id="37" name="îṡľídè">
              <a:extLst>
                <a:ext uri="{FF2B5EF4-FFF2-40B4-BE49-F238E27FC236}">
                  <a16:creationId xmlns:a16="http://schemas.microsoft.com/office/drawing/2014/main" id="{88D4DF97-C61B-47C8-B229-5680B81E313C}"/>
                </a:ext>
              </a:extLst>
            </p:cNvPr>
            <p:cNvSpPr/>
            <p:nvPr/>
          </p:nvSpPr>
          <p:spPr>
            <a:xfrm>
              <a:off x="4087671" y="2306453"/>
              <a:ext cx="653060" cy="6530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solidFill>
                  <a:srgbClr val="0D0D0D"/>
                </a:solidFill>
                <a:cs typeface="+mn-ea"/>
                <a:sym typeface="+mn-lt"/>
              </a:endParaRPr>
            </a:p>
          </p:txBody>
        </p:sp>
        <p:sp>
          <p:nvSpPr>
            <p:cNvPr id="38" name="íṡľïḑê">
              <a:extLst>
                <a:ext uri="{FF2B5EF4-FFF2-40B4-BE49-F238E27FC236}">
                  <a16:creationId xmlns:a16="http://schemas.microsoft.com/office/drawing/2014/main" id="{1DDD082C-4407-4FD3-8A9B-AB092455B0A9}"/>
                </a:ext>
              </a:extLst>
            </p:cNvPr>
            <p:cNvSpPr/>
            <p:nvPr/>
          </p:nvSpPr>
          <p:spPr>
            <a:xfrm>
              <a:off x="6976359" y="2306454"/>
              <a:ext cx="653060" cy="6530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solidFill>
                  <a:srgbClr val="0D0D0D"/>
                </a:solidFill>
                <a:cs typeface="+mn-ea"/>
                <a:sym typeface="+mn-lt"/>
              </a:endParaRPr>
            </a:p>
          </p:txBody>
        </p:sp>
        <p:sp>
          <p:nvSpPr>
            <p:cNvPr id="39" name="ïš1ïḍé">
              <a:extLst>
                <a:ext uri="{FF2B5EF4-FFF2-40B4-BE49-F238E27FC236}">
                  <a16:creationId xmlns:a16="http://schemas.microsoft.com/office/drawing/2014/main" id="{04BFB92B-37E0-4B0C-BFCB-61E914B6BF00}"/>
                </a:ext>
              </a:extLst>
            </p:cNvPr>
            <p:cNvSpPr/>
            <p:nvPr/>
          </p:nvSpPr>
          <p:spPr>
            <a:xfrm>
              <a:off x="8103709" y="3317279"/>
              <a:ext cx="653060" cy="6530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solidFill>
                  <a:srgbClr val="0D0D0D"/>
                </a:solidFill>
                <a:cs typeface="+mn-ea"/>
                <a:sym typeface="+mn-lt"/>
              </a:endParaRPr>
            </a:p>
          </p:txBody>
        </p:sp>
        <p:sp>
          <p:nvSpPr>
            <p:cNvPr id="40" name="išḷiḓe">
              <a:extLst>
                <a:ext uri="{FF2B5EF4-FFF2-40B4-BE49-F238E27FC236}">
                  <a16:creationId xmlns:a16="http://schemas.microsoft.com/office/drawing/2014/main" id="{62EDF4D9-7ADC-4A8D-B856-778F1C3F378B}"/>
                </a:ext>
              </a:extLst>
            </p:cNvPr>
            <p:cNvSpPr/>
            <p:nvPr/>
          </p:nvSpPr>
          <p:spPr>
            <a:xfrm>
              <a:off x="5449796" y="1882433"/>
              <a:ext cx="731998" cy="7319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rgbClr val="0D0D0D"/>
                </a:solidFill>
                <a:cs typeface="+mn-ea"/>
                <a:sym typeface="+mn-lt"/>
              </a:endParaRPr>
            </a:p>
          </p:txBody>
        </p:sp>
        <p:sp>
          <p:nvSpPr>
            <p:cNvPr id="41" name="îşḷídê">
              <a:extLst>
                <a:ext uri="{FF2B5EF4-FFF2-40B4-BE49-F238E27FC236}">
                  <a16:creationId xmlns:a16="http://schemas.microsoft.com/office/drawing/2014/main" id="{792AC20E-1E32-4CE2-9F22-90BB00F48AA2}"/>
                </a:ext>
              </a:extLst>
            </p:cNvPr>
            <p:cNvSpPr/>
            <p:nvPr/>
          </p:nvSpPr>
          <p:spPr>
            <a:xfrm>
              <a:off x="5489265" y="1918126"/>
              <a:ext cx="653060" cy="6530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solidFill>
                  <a:srgbClr val="0D0D0D"/>
                </a:solidFill>
                <a:cs typeface="+mn-ea"/>
                <a:sym typeface="+mn-lt"/>
              </a:endParaRPr>
            </a:p>
          </p:txBody>
        </p:sp>
        <p:sp>
          <p:nvSpPr>
            <p:cNvPr id="42" name="îS1iḓe">
              <a:extLst>
                <a:ext uri="{FF2B5EF4-FFF2-40B4-BE49-F238E27FC236}">
                  <a16:creationId xmlns:a16="http://schemas.microsoft.com/office/drawing/2014/main" id="{07DAB5F2-BF72-49BD-B9F0-EEF235DC70AA}"/>
                </a:ext>
              </a:extLst>
            </p:cNvPr>
            <p:cNvSpPr txBox="1"/>
            <p:nvPr/>
          </p:nvSpPr>
          <p:spPr>
            <a:xfrm>
              <a:off x="8153783" y="2980737"/>
              <a:ext cx="3542968" cy="299922"/>
            </a:xfrm>
            <a:prstGeom prst="rect">
              <a:avLst/>
            </a:prstGeom>
            <a:solidFill>
              <a:schemeClr val="tx2">
                <a:lumMod val="20000"/>
                <a:lumOff val="80000"/>
              </a:schemeClr>
            </a:solidFill>
          </p:spPr>
          <p:txBody>
            <a:bodyPr wrap="none">
              <a:noAutofit/>
            </a:bodyPr>
            <a:lstStyle/>
            <a:p>
              <a:r>
                <a:rPr lang="en-US" altLang="zh-CN" sz="1600" b="1" dirty="0">
                  <a:solidFill>
                    <a:srgbClr val="002060"/>
                  </a:solidFill>
                  <a:cs typeface="+mn-ea"/>
                  <a:sym typeface="+mn-lt"/>
                </a:rPr>
                <a:t>Sub-module: Smart construction site</a:t>
              </a:r>
              <a:endParaRPr lang="zh-CN" altLang="en-US" sz="1600" b="1" dirty="0">
                <a:solidFill>
                  <a:srgbClr val="002060"/>
                </a:solidFill>
                <a:cs typeface="+mn-ea"/>
                <a:sym typeface="+mn-lt"/>
              </a:endParaRPr>
            </a:p>
          </p:txBody>
        </p:sp>
        <p:sp>
          <p:nvSpPr>
            <p:cNvPr id="43" name="ísḻíḓê">
              <a:extLst>
                <a:ext uri="{FF2B5EF4-FFF2-40B4-BE49-F238E27FC236}">
                  <a16:creationId xmlns:a16="http://schemas.microsoft.com/office/drawing/2014/main" id="{7ADBD757-444C-42A3-B469-0CD3F7AA82C5}"/>
                </a:ext>
              </a:extLst>
            </p:cNvPr>
            <p:cNvSpPr txBox="1"/>
            <p:nvPr/>
          </p:nvSpPr>
          <p:spPr>
            <a:xfrm>
              <a:off x="8811954" y="3369832"/>
              <a:ext cx="2623984" cy="562729"/>
            </a:xfrm>
            <a:prstGeom prst="rect">
              <a:avLst/>
            </a:prstGeom>
            <a:noFill/>
          </p:spPr>
          <p:txBody>
            <a:bodyPr wrap="square">
              <a:noAutofit/>
            </a:bodyPr>
            <a:lstStyle/>
            <a:p>
              <a:pPr>
                <a:lnSpc>
                  <a:spcPct val="120000"/>
                </a:lnSpc>
              </a:pPr>
              <a:r>
                <a:rPr lang="en-US" altLang="zh-CN" sz="1100" dirty="0">
                  <a:solidFill>
                    <a:srgbClr val="002060"/>
                  </a:solidFill>
                  <a:cs typeface="+mn-ea"/>
                  <a:sym typeface="+mn-lt"/>
                </a:rPr>
                <a:t>Personnel real-name system + personnel positioning + early warning center + AI recognition + panoramic inspection</a:t>
              </a:r>
              <a:endParaRPr lang="zh-CN" altLang="en-US" sz="1100" dirty="0">
                <a:solidFill>
                  <a:srgbClr val="002060"/>
                </a:solidFill>
                <a:cs typeface="+mn-ea"/>
                <a:sym typeface="+mn-lt"/>
              </a:endParaRPr>
            </a:p>
          </p:txBody>
        </p:sp>
        <p:sp>
          <p:nvSpPr>
            <p:cNvPr id="44" name="îṡḻiḍè">
              <a:extLst>
                <a:ext uri="{FF2B5EF4-FFF2-40B4-BE49-F238E27FC236}">
                  <a16:creationId xmlns:a16="http://schemas.microsoft.com/office/drawing/2014/main" id="{04813C26-EE11-4F55-A322-0912F8BF22E8}"/>
                </a:ext>
              </a:extLst>
            </p:cNvPr>
            <p:cNvSpPr txBox="1"/>
            <p:nvPr/>
          </p:nvSpPr>
          <p:spPr>
            <a:xfrm>
              <a:off x="730831" y="2029906"/>
              <a:ext cx="3367616" cy="299922"/>
            </a:xfrm>
            <a:prstGeom prst="rect">
              <a:avLst/>
            </a:prstGeom>
            <a:solidFill>
              <a:schemeClr val="tx2">
                <a:lumMod val="20000"/>
                <a:lumOff val="80000"/>
              </a:schemeClr>
            </a:solidFill>
          </p:spPr>
          <p:txBody>
            <a:bodyPr wrap="none">
              <a:noAutofit/>
            </a:bodyPr>
            <a:lstStyle/>
            <a:p>
              <a:pPr algn="r"/>
              <a:r>
                <a:rPr lang="en-US" altLang="zh-CN" sz="1600" b="1" dirty="0">
                  <a:solidFill>
                    <a:srgbClr val="002060"/>
                  </a:solidFill>
                  <a:cs typeface="+mn-ea"/>
                  <a:sym typeface="+mn-lt"/>
                </a:rPr>
                <a:t>Submodule: Progress Management</a:t>
              </a:r>
              <a:endParaRPr lang="zh-CN" altLang="en-US" sz="1600" b="1" dirty="0">
                <a:solidFill>
                  <a:srgbClr val="002060"/>
                </a:solidFill>
                <a:cs typeface="+mn-ea"/>
                <a:sym typeface="+mn-lt"/>
              </a:endParaRPr>
            </a:p>
          </p:txBody>
        </p:sp>
        <p:sp>
          <p:nvSpPr>
            <p:cNvPr id="45" name="íŝḻiḍê">
              <a:extLst>
                <a:ext uri="{FF2B5EF4-FFF2-40B4-BE49-F238E27FC236}">
                  <a16:creationId xmlns:a16="http://schemas.microsoft.com/office/drawing/2014/main" id="{15A85BE8-C1FE-41B1-BE93-7AA0C234C141}"/>
                </a:ext>
              </a:extLst>
            </p:cNvPr>
            <p:cNvSpPr txBox="1"/>
            <p:nvPr/>
          </p:nvSpPr>
          <p:spPr>
            <a:xfrm>
              <a:off x="719862" y="2300003"/>
              <a:ext cx="2925799" cy="562729"/>
            </a:xfrm>
            <a:prstGeom prst="rect">
              <a:avLst/>
            </a:prstGeom>
            <a:noFill/>
          </p:spPr>
          <p:txBody>
            <a:bodyPr wrap="square">
              <a:noAutofit/>
            </a:bodyPr>
            <a:lstStyle/>
            <a:p>
              <a:pPr>
                <a:lnSpc>
                  <a:spcPct val="120000"/>
                </a:lnSpc>
              </a:pPr>
              <a:r>
                <a:rPr lang="en-US" altLang="zh-CN" sz="1100" dirty="0">
                  <a:solidFill>
                    <a:srgbClr val="002060"/>
                  </a:solidFill>
                  <a:cs typeface="+mn-ea"/>
                  <a:sym typeface="+mn-lt"/>
                </a:rPr>
                <a:t>Panoramic image progress + progress Gantt chart + model-based progress management</a:t>
              </a:r>
              <a:endParaRPr lang="zh-CN" altLang="en-US" sz="1100" dirty="0">
                <a:solidFill>
                  <a:srgbClr val="002060"/>
                </a:solidFill>
                <a:cs typeface="+mn-ea"/>
                <a:sym typeface="+mn-lt"/>
              </a:endParaRPr>
            </a:p>
          </p:txBody>
        </p:sp>
        <p:sp>
          <p:nvSpPr>
            <p:cNvPr id="46" name="ïş1îďé">
              <a:extLst>
                <a:ext uri="{FF2B5EF4-FFF2-40B4-BE49-F238E27FC236}">
                  <a16:creationId xmlns:a16="http://schemas.microsoft.com/office/drawing/2014/main" id="{B54C16FB-869C-432E-9B5C-59C203B8AC17}"/>
                </a:ext>
              </a:extLst>
            </p:cNvPr>
            <p:cNvSpPr txBox="1"/>
            <p:nvPr/>
          </p:nvSpPr>
          <p:spPr>
            <a:xfrm>
              <a:off x="3760829" y="1087846"/>
              <a:ext cx="4152409" cy="299922"/>
            </a:xfrm>
            <a:prstGeom prst="rect">
              <a:avLst/>
            </a:prstGeom>
            <a:solidFill>
              <a:schemeClr val="tx2">
                <a:lumMod val="20000"/>
                <a:lumOff val="80000"/>
              </a:schemeClr>
            </a:solidFill>
          </p:spPr>
          <p:txBody>
            <a:bodyPr wrap="none">
              <a:noAutofit/>
            </a:bodyPr>
            <a:lstStyle/>
            <a:p>
              <a:pPr algn="r"/>
              <a:r>
                <a:rPr lang="en-US" altLang="zh-CN" sz="1600" b="1" dirty="0">
                  <a:solidFill>
                    <a:srgbClr val="002060"/>
                  </a:solidFill>
                  <a:cs typeface="+mn-ea"/>
                  <a:sym typeface="+mn-lt"/>
                </a:rPr>
                <a:t>Submodule: Quality and safety management</a:t>
              </a:r>
              <a:endParaRPr lang="zh-CN" altLang="en-US" sz="1600" b="1" dirty="0">
                <a:solidFill>
                  <a:srgbClr val="002060"/>
                </a:solidFill>
                <a:cs typeface="+mn-ea"/>
                <a:sym typeface="+mn-lt"/>
              </a:endParaRPr>
            </a:p>
          </p:txBody>
        </p:sp>
        <p:sp>
          <p:nvSpPr>
            <p:cNvPr id="47" name="iślïḍê">
              <a:extLst>
                <a:ext uri="{FF2B5EF4-FFF2-40B4-BE49-F238E27FC236}">
                  <a16:creationId xmlns:a16="http://schemas.microsoft.com/office/drawing/2014/main" id="{0EF7CB8B-CB61-4D7D-A74F-171B23204AEE}"/>
                </a:ext>
              </a:extLst>
            </p:cNvPr>
            <p:cNvSpPr txBox="1"/>
            <p:nvPr/>
          </p:nvSpPr>
          <p:spPr>
            <a:xfrm>
              <a:off x="4216729" y="1414167"/>
              <a:ext cx="2906863" cy="562729"/>
            </a:xfrm>
            <a:prstGeom prst="rect">
              <a:avLst/>
            </a:prstGeom>
            <a:noFill/>
          </p:spPr>
          <p:txBody>
            <a:bodyPr wrap="square">
              <a:noAutofit/>
            </a:bodyPr>
            <a:lstStyle/>
            <a:p>
              <a:pPr algn="ctr">
                <a:lnSpc>
                  <a:spcPct val="120000"/>
                </a:lnSpc>
              </a:pPr>
              <a:r>
                <a:rPr lang="en-US" altLang="zh-CN" sz="1100">
                  <a:solidFill>
                    <a:srgbClr val="002060"/>
                  </a:solidFill>
                  <a:cs typeface="+mn-ea"/>
                  <a:sym typeface="+mn-lt"/>
                </a:rPr>
                <a:t>Quality and safety inspection + QR code management + safety fixed-point inspection</a:t>
              </a:r>
              <a:endParaRPr lang="zh-CN" altLang="en-US" sz="1100" dirty="0">
                <a:solidFill>
                  <a:srgbClr val="002060"/>
                </a:solidFill>
                <a:cs typeface="+mn-ea"/>
                <a:sym typeface="+mn-lt"/>
              </a:endParaRPr>
            </a:p>
          </p:txBody>
        </p:sp>
        <p:sp>
          <p:nvSpPr>
            <p:cNvPr id="48" name="îš1îḑé">
              <a:extLst>
                <a:ext uri="{FF2B5EF4-FFF2-40B4-BE49-F238E27FC236}">
                  <a16:creationId xmlns:a16="http://schemas.microsoft.com/office/drawing/2014/main" id="{09A9E29F-7A7F-40A5-8ABE-ADABEE8684F5}"/>
                </a:ext>
              </a:extLst>
            </p:cNvPr>
            <p:cNvSpPr txBox="1"/>
            <p:nvPr/>
          </p:nvSpPr>
          <p:spPr>
            <a:xfrm>
              <a:off x="7332338" y="2004855"/>
              <a:ext cx="4030098" cy="299922"/>
            </a:xfrm>
            <a:prstGeom prst="rect">
              <a:avLst/>
            </a:prstGeom>
            <a:solidFill>
              <a:schemeClr val="tx2">
                <a:lumMod val="20000"/>
                <a:lumOff val="80000"/>
              </a:schemeClr>
            </a:solidFill>
          </p:spPr>
          <p:txBody>
            <a:bodyPr wrap="none">
              <a:noAutofit/>
            </a:bodyPr>
            <a:lstStyle/>
            <a:p>
              <a:pPr algn="ctr"/>
              <a:r>
                <a:rPr lang="en-US" altLang="zh-CN" sz="1600" b="1" dirty="0">
                  <a:solidFill>
                    <a:srgbClr val="002060"/>
                  </a:solidFill>
                  <a:cs typeface="+mn-ea"/>
                  <a:sym typeface="+mn-lt"/>
                </a:rPr>
                <a:t>Sub-module: fine management of materials</a:t>
              </a:r>
              <a:endParaRPr lang="zh-CN" altLang="en-US" sz="1600" b="1" dirty="0">
                <a:solidFill>
                  <a:srgbClr val="002060"/>
                </a:solidFill>
                <a:cs typeface="+mn-ea"/>
                <a:sym typeface="+mn-lt"/>
              </a:endParaRPr>
            </a:p>
          </p:txBody>
        </p:sp>
        <p:sp>
          <p:nvSpPr>
            <p:cNvPr id="49" name="îṧ1îḍè">
              <a:extLst>
                <a:ext uri="{FF2B5EF4-FFF2-40B4-BE49-F238E27FC236}">
                  <a16:creationId xmlns:a16="http://schemas.microsoft.com/office/drawing/2014/main" id="{BC0E0E6D-3C1E-480F-8125-8D859AF4B530}"/>
                </a:ext>
              </a:extLst>
            </p:cNvPr>
            <p:cNvSpPr txBox="1"/>
            <p:nvPr/>
          </p:nvSpPr>
          <p:spPr>
            <a:xfrm>
              <a:off x="7935863" y="2268564"/>
              <a:ext cx="3183352" cy="562729"/>
            </a:xfrm>
            <a:prstGeom prst="rect">
              <a:avLst/>
            </a:prstGeom>
            <a:noFill/>
          </p:spPr>
          <p:txBody>
            <a:bodyPr wrap="square">
              <a:normAutofit fontScale="92500" lnSpcReduction="20000"/>
            </a:bodyPr>
            <a:lstStyle/>
            <a:p>
              <a:pPr>
                <a:lnSpc>
                  <a:spcPct val="120000"/>
                </a:lnSpc>
              </a:pPr>
              <a:r>
                <a:rPr lang="en-US" altLang="zh-CN" sz="1100" dirty="0">
                  <a:solidFill>
                    <a:srgbClr val="002060"/>
                  </a:solidFill>
                  <a:cs typeface="+mn-ea"/>
                  <a:sym typeface="+mn-lt"/>
                </a:rPr>
                <a:t>Supplier management + material classification + warehousing management + material ledger + material settlement</a:t>
              </a:r>
              <a:endParaRPr lang="zh-CN" altLang="en-US" sz="1100" dirty="0">
                <a:solidFill>
                  <a:srgbClr val="002060"/>
                </a:solidFill>
                <a:cs typeface="+mn-ea"/>
                <a:sym typeface="+mn-lt"/>
              </a:endParaRPr>
            </a:p>
          </p:txBody>
        </p:sp>
        <p:sp>
          <p:nvSpPr>
            <p:cNvPr id="50" name="箭头: 左 108">
              <a:extLst>
                <a:ext uri="{FF2B5EF4-FFF2-40B4-BE49-F238E27FC236}">
                  <a16:creationId xmlns:a16="http://schemas.microsoft.com/office/drawing/2014/main" id="{B27CB912-0B69-4D52-848B-E2A2DDD79619}"/>
                </a:ext>
              </a:extLst>
            </p:cNvPr>
            <p:cNvSpPr/>
            <p:nvPr/>
          </p:nvSpPr>
          <p:spPr>
            <a:xfrm>
              <a:off x="3298111" y="5095680"/>
              <a:ext cx="625923" cy="414426"/>
            </a:xfrm>
            <a:prstGeom prst="leftArrow">
              <a:avLst/>
            </a:prstGeom>
            <a:solidFill>
              <a:srgbClr val="8FAADC"/>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solidFill>
                  <a:srgbClr val="0D0D0D"/>
                </a:solidFill>
                <a:cs typeface="+mn-ea"/>
                <a:sym typeface="+mn-lt"/>
              </a:endParaRPr>
            </a:p>
          </p:txBody>
        </p:sp>
        <p:sp>
          <p:nvSpPr>
            <p:cNvPr id="51" name="箭头: 左 109">
              <a:extLst>
                <a:ext uri="{FF2B5EF4-FFF2-40B4-BE49-F238E27FC236}">
                  <a16:creationId xmlns:a16="http://schemas.microsoft.com/office/drawing/2014/main" id="{FD8EA387-CE5A-421A-8859-25B42113E54B}"/>
                </a:ext>
              </a:extLst>
            </p:cNvPr>
            <p:cNvSpPr/>
            <p:nvPr/>
          </p:nvSpPr>
          <p:spPr>
            <a:xfrm>
              <a:off x="7859362" y="5095680"/>
              <a:ext cx="625923" cy="414426"/>
            </a:xfrm>
            <a:prstGeom prst="leftArrow">
              <a:avLst/>
            </a:prstGeom>
            <a:solidFill>
              <a:srgbClr val="8FAADC"/>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solidFill>
                  <a:srgbClr val="0D0D0D"/>
                </a:solidFill>
                <a:cs typeface="+mn-ea"/>
                <a:sym typeface="+mn-lt"/>
              </a:endParaRPr>
            </a:p>
          </p:txBody>
        </p:sp>
        <p:sp>
          <p:nvSpPr>
            <p:cNvPr id="52" name="îṡḻiḍè">
              <a:extLst>
                <a:ext uri="{FF2B5EF4-FFF2-40B4-BE49-F238E27FC236}">
                  <a16:creationId xmlns:a16="http://schemas.microsoft.com/office/drawing/2014/main" id="{765E8543-DA88-4993-B721-B3E75C5897B1}"/>
                </a:ext>
              </a:extLst>
            </p:cNvPr>
            <p:cNvSpPr txBox="1"/>
            <p:nvPr/>
          </p:nvSpPr>
          <p:spPr>
            <a:xfrm>
              <a:off x="3572787" y="5385272"/>
              <a:ext cx="4406061" cy="299922"/>
            </a:xfrm>
            <a:prstGeom prst="rect">
              <a:avLst/>
            </a:prstGeom>
            <a:noFill/>
          </p:spPr>
          <p:txBody>
            <a:bodyPr wrap="none">
              <a:noAutofit/>
            </a:bodyPr>
            <a:lstStyle/>
            <a:p>
              <a:pPr algn="r"/>
              <a:r>
                <a:rPr lang="en-US" altLang="zh-CN" sz="2000">
                  <a:solidFill>
                    <a:srgbClr val="0D0D0D"/>
                  </a:solidFill>
                  <a:cs typeface="+mn-ea"/>
                  <a:sym typeface="+mn-lt"/>
                </a:rPr>
                <a:t>BIMCC Digital Construction Platform</a:t>
              </a:r>
              <a:endParaRPr lang="zh-CN" altLang="en-US" sz="2000" dirty="0">
                <a:solidFill>
                  <a:srgbClr val="0D0D0D"/>
                </a:solidFill>
                <a:cs typeface="+mn-ea"/>
                <a:sym typeface="+mn-lt"/>
              </a:endParaRPr>
            </a:p>
          </p:txBody>
        </p:sp>
        <p:sp>
          <p:nvSpPr>
            <p:cNvPr id="53" name="hard-hat_146481">
              <a:extLst>
                <a:ext uri="{FF2B5EF4-FFF2-40B4-BE49-F238E27FC236}">
                  <a16:creationId xmlns:a16="http://schemas.microsoft.com/office/drawing/2014/main" id="{F9DFD6D4-3037-4D55-B556-18F5C0343D97}"/>
                </a:ext>
              </a:extLst>
            </p:cNvPr>
            <p:cNvSpPr>
              <a:spLocks noChangeAspect="1"/>
            </p:cNvSpPr>
            <p:nvPr/>
          </p:nvSpPr>
          <p:spPr bwMode="auto">
            <a:xfrm>
              <a:off x="5670947" y="2033624"/>
              <a:ext cx="368280" cy="374894"/>
            </a:xfrm>
            <a:custGeom>
              <a:avLst/>
              <a:gdLst>
                <a:gd name="T0" fmla="*/ 600116 w 606244"/>
                <a:gd name="T1" fmla="*/ 600116 w 606244"/>
                <a:gd name="T2" fmla="*/ 600116 w 606244"/>
                <a:gd name="T3" fmla="*/ 600116 w 606244"/>
                <a:gd name="T4" fmla="*/ 600116 w 606244"/>
                <a:gd name="T5" fmla="*/ 600116 w 606244"/>
                <a:gd name="T6" fmla="*/ 600116 w 606244"/>
                <a:gd name="T7" fmla="*/ 600116 w 606244"/>
                <a:gd name="T8" fmla="*/ 600116 w 606244"/>
                <a:gd name="T9" fmla="*/ 600116 w 606244"/>
                <a:gd name="T10" fmla="*/ 455839 w 606244"/>
                <a:gd name="T11" fmla="*/ 455839 w 606244"/>
                <a:gd name="T12" fmla="*/ 600116 w 606244"/>
                <a:gd name="T13" fmla="*/ 600116 w 606244"/>
                <a:gd name="T14" fmla="*/ 600116 w 606244"/>
                <a:gd name="T15" fmla="*/ 600116 w 606244"/>
                <a:gd name="T16" fmla="*/ 600116 w 606244"/>
                <a:gd name="T17" fmla="*/ 600116 w 606244"/>
                <a:gd name="T18" fmla="*/ 600116 w 606244"/>
                <a:gd name="T19" fmla="*/ 600116 w 606244"/>
                <a:gd name="T20" fmla="*/ 600116 w 606244"/>
                <a:gd name="T21" fmla="*/ 600116 w 606244"/>
                <a:gd name="T22" fmla="*/ 600116 w 606244"/>
                <a:gd name="T23" fmla="*/ 600116 w 606244"/>
                <a:gd name="T24" fmla="*/ 600116 w 606244"/>
                <a:gd name="T25" fmla="*/ 600116 w 606244"/>
                <a:gd name="T26" fmla="*/ 600116 w 606244"/>
                <a:gd name="T27" fmla="*/ 600116 w 606244"/>
                <a:gd name="T28" fmla="*/ 600116 w 606244"/>
                <a:gd name="T29" fmla="*/ 600116 w 606244"/>
                <a:gd name="T30" fmla="*/ 600116 w 606244"/>
                <a:gd name="T31" fmla="*/ 600116 w 606244"/>
                <a:gd name="T32" fmla="*/ 600116 w 606244"/>
                <a:gd name="T33" fmla="*/ 600116 w 606244"/>
                <a:gd name="T34" fmla="*/ 600116 w 606244"/>
                <a:gd name="T35" fmla="*/ 600116 w 606244"/>
                <a:gd name="T36" fmla="*/ 600116 w 606244"/>
                <a:gd name="T37" fmla="*/ 600116 w 606244"/>
                <a:gd name="T38" fmla="*/ 600116 w 606244"/>
                <a:gd name="T39" fmla="*/ 600116 w 606244"/>
                <a:gd name="T40" fmla="*/ 600116 w 606244"/>
                <a:gd name="T41" fmla="*/ 600116 w 606244"/>
                <a:gd name="T42" fmla="*/ 600116 w 606244"/>
                <a:gd name="T43" fmla="*/ 600116 w 606244"/>
                <a:gd name="T44" fmla="*/ 600116 w 606244"/>
                <a:gd name="T45" fmla="*/ 600116 w 606244"/>
                <a:gd name="T46" fmla="*/ 600116 w 606244"/>
                <a:gd name="T47" fmla="*/ 600116 w 606244"/>
                <a:gd name="T48" fmla="*/ 600116 w 606244"/>
                <a:gd name="T49" fmla="*/ 600116 w 606244"/>
                <a:gd name="T50" fmla="*/ 600116 w 606244"/>
                <a:gd name="T51" fmla="*/ 600116 w 606244"/>
                <a:gd name="T52" fmla="*/ 600116 w 606244"/>
                <a:gd name="T53" fmla="*/ 600116 w 606244"/>
                <a:gd name="T54" fmla="*/ 600116 w 606244"/>
                <a:gd name="T55" fmla="*/ 600116 w 606244"/>
                <a:gd name="T56" fmla="*/ 600116 w 606244"/>
                <a:gd name="T57" fmla="*/ 600116 w 606244"/>
                <a:gd name="T58" fmla="*/ 600116 w 606244"/>
                <a:gd name="T59" fmla="*/ 600116 w 606244"/>
                <a:gd name="T60" fmla="*/ 600116 w 606244"/>
                <a:gd name="T61" fmla="*/ 600116 w 606244"/>
                <a:gd name="T62" fmla="*/ 600116 w 606244"/>
                <a:gd name="T63" fmla="*/ 600116 w 606244"/>
                <a:gd name="T64" fmla="*/ 600116 w 606244"/>
                <a:gd name="T65" fmla="*/ 600116 w 606244"/>
                <a:gd name="T66" fmla="*/ 600116 w 606244"/>
                <a:gd name="T67" fmla="*/ 600116 w 606244"/>
                <a:gd name="T68" fmla="*/ 600116 w 606244"/>
                <a:gd name="T69" fmla="*/ 600116 w 606244"/>
                <a:gd name="T70" fmla="*/ 600116 w 606244"/>
                <a:gd name="T71" fmla="*/ 600116 w 606244"/>
                <a:gd name="T72" fmla="*/ 600116 w 606244"/>
                <a:gd name="T73" fmla="*/ 600116 w 606244"/>
                <a:gd name="T74" fmla="*/ 455839 w 606244"/>
                <a:gd name="T75" fmla="*/ 455839 w 606244"/>
                <a:gd name="T76" fmla="*/ 600116 w 606244"/>
                <a:gd name="T77" fmla="*/ 600116 w 606244"/>
                <a:gd name="T78" fmla="*/ 600116 w 606244"/>
                <a:gd name="T79" fmla="*/ 600116 w 606244"/>
                <a:gd name="T80" fmla="*/ 600116 w 606244"/>
                <a:gd name="T81" fmla="*/ 600116 w 606244"/>
                <a:gd name="T82" fmla="*/ 600116 w 606244"/>
                <a:gd name="T83" fmla="*/ 600116 w 606244"/>
                <a:gd name="T84" fmla="*/ 600116 w 606244"/>
                <a:gd name="T85" fmla="*/ 600116 w 606244"/>
                <a:gd name="T86" fmla="*/ 600116 w 606244"/>
                <a:gd name="T87" fmla="*/ 600116 w 606244"/>
                <a:gd name="T88" fmla="*/ 455839 w 606244"/>
                <a:gd name="T89" fmla="*/ 455839 w 606244"/>
                <a:gd name="T90" fmla="*/ 600116 w 606244"/>
                <a:gd name="T91" fmla="*/ 600116 w 606244"/>
                <a:gd name="T92" fmla="*/ 600116 w 606244"/>
                <a:gd name="T93" fmla="*/ 600116 w 606244"/>
                <a:gd name="T94" fmla="*/ 600116 w 606244"/>
                <a:gd name="T95" fmla="*/ 600116 w 606244"/>
                <a:gd name="T96" fmla="*/ 600116 w 606244"/>
                <a:gd name="T97" fmla="*/ 600116 w 606244"/>
                <a:gd name="T98" fmla="*/ 600116 w 606244"/>
                <a:gd name="T99" fmla="*/ 600116 w 606244"/>
                <a:gd name="T100" fmla="*/ 600116 w 606244"/>
                <a:gd name="T101" fmla="*/ 600116 w 606244"/>
                <a:gd name="T102" fmla="*/ 600116 w 606244"/>
                <a:gd name="T103" fmla="*/ 600116 w 606244"/>
                <a:gd name="T104" fmla="*/ 600116 w 606244"/>
                <a:gd name="T105" fmla="*/ 600116 w 606244"/>
                <a:gd name="T106" fmla="*/ 600116 w 606244"/>
                <a:gd name="T107" fmla="*/ 600116 w 606244"/>
                <a:gd name="T108" fmla="*/ 600116 w 606244"/>
                <a:gd name="T109" fmla="*/ 600116 w 606244"/>
                <a:gd name="T110" fmla="*/ 600116 w 606244"/>
                <a:gd name="T111" fmla="*/ 600116 w 606244"/>
                <a:gd name="T112" fmla="*/ 600116 w 606244"/>
                <a:gd name="T113" fmla="*/ 600116 w 606244"/>
                <a:gd name="T114" fmla="*/ 600116 w 606244"/>
                <a:gd name="T115" fmla="*/ 600116 w 606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127" h="7266">
                  <a:moveTo>
                    <a:pt x="2484" y="7144"/>
                  </a:moveTo>
                  <a:lnTo>
                    <a:pt x="3953" y="4602"/>
                  </a:lnTo>
                  <a:lnTo>
                    <a:pt x="3741" y="4398"/>
                  </a:lnTo>
                  <a:cubicBezTo>
                    <a:pt x="3492" y="4602"/>
                    <a:pt x="3190" y="4721"/>
                    <a:pt x="2864" y="4721"/>
                  </a:cubicBezTo>
                  <a:cubicBezTo>
                    <a:pt x="2558" y="4721"/>
                    <a:pt x="2268" y="4614"/>
                    <a:pt x="2032" y="4431"/>
                  </a:cubicBezTo>
                  <a:lnTo>
                    <a:pt x="1730" y="4721"/>
                  </a:lnTo>
                  <a:lnTo>
                    <a:pt x="1138" y="4721"/>
                  </a:lnTo>
                  <a:cubicBezTo>
                    <a:pt x="865" y="4721"/>
                    <a:pt x="653" y="4814"/>
                    <a:pt x="485" y="5006"/>
                  </a:cubicBezTo>
                  <a:cubicBezTo>
                    <a:pt x="0" y="5565"/>
                    <a:pt x="81" y="6773"/>
                    <a:pt x="118" y="7144"/>
                  </a:cubicBezTo>
                  <a:lnTo>
                    <a:pt x="2484" y="7144"/>
                  </a:lnTo>
                  <a:lnTo>
                    <a:pt x="2484" y="7144"/>
                  </a:lnTo>
                  <a:close/>
                  <a:moveTo>
                    <a:pt x="1636" y="3231"/>
                  </a:moveTo>
                  <a:cubicBezTo>
                    <a:pt x="1677" y="3570"/>
                    <a:pt x="1815" y="3868"/>
                    <a:pt x="2023" y="4088"/>
                  </a:cubicBezTo>
                  <a:cubicBezTo>
                    <a:pt x="2068" y="4133"/>
                    <a:pt x="2113" y="4178"/>
                    <a:pt x="2162" y="4215"/>
                  </a:cubicBezTo>
                  <a:cubicBezTo>
                    <a:pt x="2223" y="4264"/>
                    <a:pt x="2289" y="4304"/>
                    <a:pt x="2358" y="4341"/>
                  </a:cubicBezTo>
                  <a:cubicBezTo>
                    <a:pt x="2513" y="4423"/>
                    <a:pt x="2684" y="4468"/>
                    <a:pt x="2868" y="4468"/>
                  </a:cubicBezTo>
                  <a:cubicBezTo>
                    <a:pt x="3052" y="4468"/>
                    <a:pt x="3223" y="4423"/>
                    <a:pt x="3378" y="4341"/>
                  </a:cubicBezTo>
                  <a:cubicBezTo>
                    <a:pt x="3447" y="4304"/>
                    <a:pt x="3513" y="4264"/>
                    <a:pt x="3574" y="4215"/>
                  </a:cubicBezTo>
                  <a:cubicBezTo>
                    <a:pt x="3623" y="4174"/>
                    <a:pt x="3668" y="4133"/>
                    <a:pt x="3713" y="4088"/>
                  </a:cubicBezTo>
                  <a:cubicBezTo>
                    <a:pt x="3917" y="3868"/>
                    <a:pt x="4059" y="3570"/>
                    <a:pt x="4096" y="3235"/>
                  </a:cubicBezTo>
                  <a:lnTo>
                    <a:pt x="4108" y="3235"/>
                  </a:lnTo>
                  <a:cubicBezTo>
                    <a:pt x="4325" y="3235"/>
                    <a:pt x="4496" y="3036"/>
                    <a:pt x="4496" y="2791"/>
                  </a:cubicBezTo>
                  <a:cubicBezTo>
                    <a:pt x="4496" y="2640"/>
                    <a:pt x="4431" y="2509"/>
                    <a:pt x="4333" y="2428"/>
                  </a:cubicBezTo>
                  <a:lnTo>
                    <a:pt x="1460" y="2428"/>
                  </a:lnTo>
                  <a:cubicBezTo>
                    <a:pt x="1362" y="2509"/>
                    <a:pt x="1297" y="2640"/>
                    <a:pt x="1297" y="2791"/>
                  </a:cubicBezTo>
                  <a:cubicBezTo>
                    <a:pt x="1301" y="3015"/>
                    <a:pt x="1444" y="3199"/>
                    <a:pt x="1636" y="3231"/>
                  </a:cubicBezTo>
                  <a:close/>
                  <a:moveTo>
                    <a:pt x="2264" y="506"/>
                  </a:moveTo>
                  <a:cubicBezTo>
                    <a:pt x="1840" y="722"/>
                    <a:pt x="1505" y="1155"/>
                    <a:pt x="1379" y="1575"/>
                  </a:cubicBezTo>
                  <a:lnTo>
                    <a:pt x="1350" y="1665"/>
                  </a:lnTo>
                  <a:lnTo>
                    <a:pt x="1118" y="1665"/>
                  </a:lnTo>
                  <a:lnTo>
                    <a:pt x="1118" y="2175"/>
                  </a:lnTo>
                  <a:lnTo>
                    <a:pt x="1371" y="2175"/>
                  </a:lnTo>
                  <a:lnTo>
                    <a:pt x="1730" y="2175"/>
                  </a:lnTo>
                  <a:lnTo>
                    <a:pt x="1881" y="2175"/>
                  </a:lnTo>
                  <a:lnTo>
                    <a:pt x="3847" y="2175"/>
                  </a:lnTo>
                  <a:lnTo>
                    <a:pt x="3994" y="2175"/>
                  </a:lnTo>
                  <a:lnTo>
                    <a:pt x="4553" y="2175"/>
                  </a:lnTo>
                  <a:lnTo>
                    <a:pt x="4553" y="2150"/>
                  </a:lnTo>
                  <a:lnTo>
                    <a:pt x="4553" y="1665"/>
                  </a:lnTo>
                  <a:lnTo>
                    <a:pt x="4325" y="1665"/>
                  </a:lnTo>
                  <a:lnTo>
                    <a:pt x="4296" y="1575"/>
                  </a:lnTo>
                  <a:cubicBezTo>
                    <a:pt x="4169" y="1155"/>
                    <a:pt x="3835" y="726"/>
                    <a:pt x="3411" y="510"/>
                  </a:cubicBezTo>
                  <a:lnTo>
                    <a:pt x="3411" y="1469"/>
                  </a:lnTo>
                  <a:lnTo>
                    <a:pt x="3411" y="1603"/>
                  </a:lnTo>
                  <a:lnTo>
                    <a:pt x="3411" y="1620"/>
                  </a:lnTo>
                  <a:cubicBezTo>
                    <a:pt x="3407" y="1665"/>
                    <a:pt x="3398" y="1705"/>
                    <a:pt x="3378" y="1746"/>
                  </a:cubicBezTo>
                  <a:cubicBezTo>
                    <a:pt x="3325" y="1848"/>
                    <a:pt x="3219" y="1922"/>
                    <a:pt x="3096" y="1922"/>
                  </a:cubicBezTo>
                  <a:lnTo>
                    <a:pt x="3031" y="1922"/>
                  </a:lnTo>
                  <a:lnTo>
                    <a:pt x="2582" y="1922"/>
                  </a:lnTo>
                  <a:cubicBezTo>
                    <a:pt x="2468" y="1922"/>
                    <a:pt x="2366" y="1860"/>
                    <a:pt x="2313" y="1771"/>
                  </a:cubicBezTo>
                  <a:cubicBezTo>
                    <a:pt x="2289" y="1734"/>
                    <a:pt x="2276" y="1693"/>
                    <a:pt x="2268" y="1648"/>
                  </a:cubicBezTo>
                  <a:cubicBezTo>
                    <a:pt x="2264" y="1632"/>
                    <a:pt x="2264" y="1620"/>
                    <a:pt x="2264" y="1603"/>
                  </a:cubicBezTo>
                  <a:lnTo>
                    <a:pt x="2264" y="1489"/>
                  </a:lnTo>
                  <a:lnTo>
                    <a:pt x="2264" y="506"/>
                  </a:lnTo>
                  <a:close/>
                  <a:moveTo>
                    <a:pt x="2582" y="1787"/>
                  </a:moveTo>
                  <a:lnTo>
                    <a:pt x="3092" y="1787"/>
                  </a:lnTo>
                  <a:cubicBezTo>
                    <a:pt x="3166" y="1787"/>
                    <a:pt x="3227" y="1746"/>
                    <a:pt x="3260" y="1685"/>
                  </a:cubicBezTo>
                  <a:cubicBezTo>
                    <a:pt x="3276" y="1656"/>
                    <a:pt x="3284" y="1628"/>
                    <a:pt x="3284" y="1595"/>
                  </a:cubicBezTo>
                  <a:lnTo>
                    <a:pt x="3284" y="1559"/>
                  </a:lnTo>
                  <a:lnTo>
                    <a:pt x="3284" y="1408"/>
                  </a:lnTo>
                  <a:lnTo>
                    <a:pt x="3284" y="445"/>
                  </a:lnTo>
                  <a:lnTo>
                    <a:pt x="3284" y="306"/>
                  </a:lnTo>
                  <a:lnTo>
                    <a:pt x="3284" y="253"/>
                  </a:lnTo>
                  <a:cubicBezTo>
                    <a:pt x="3284" y="220"/>
                    <a:pt x="3276" y="192"/>
                    <a:pt x="3268" y="163"/>
                  </a:cubicBezTo>
                  <a:cubicBezTo>
                    <a:pt x="3231" y="69"/>
                    <a:pt x="3137" y="0"/>
                    <a:pt x="3031" y="0"/>
                  </a:cubicBezTo>
                  <a:lnTo>
                    <a:pt x="2582" y="0"/>
                  </a:lnTo>
                  <a:cubicBezTo>
                    <a:pt x="2484" y="0"/>
                    <a:pt x="2403" y="73"/>
                    <a:pt x="2395" y="167"/>
                  </a:cubicBezTo>
                  <a:cubicBezTo>
                    <a:pt x="2395" y="175"/>
                    <a:pt x="2391" y="184"/>
                    <a:pt x="2391" y="192"/>
                  </a:cubicBezTo>
                  <a:lnTo>
                    <a:pt x="2391" y="306"/>
                  </a:lnTo>
                  <a:lnTo>
                    <a:pt x="2391" y="445"/>
                  </a:lnTo>
                  <a:lnTo>
                    <a:pt x="2391" y="1424"/>
                  </a:lnTo>
                  <a:lnTo>
                    <a:pt x="2391" y="1579"/>
                  </a:lnTo>
                  <a:lnTo>
                    <a:pt x="2391" y="1595"/>
                  </a:lnTo>
                  <a:cubicBezTo>
                    <a:pt x="2391" y="1636"/>
                    <a:pt x="2403" y="1673"/>
                    <a:pt x="2423" y="1705"/>
                  </a:cubicBezTo>
                  <a:cubicBezTo>
                    <a:pt x="2460" y="1754"/>
                    <a:pt x="2517" y="1787"/>
                    <a:pt x="2582" y="1787"/>
                  </a:cubicBezTo>
                  <a:close/>
                  <a:moveTo>
                    <a:pt x="4737" y="6124"/>
                  </a:moveTo>
                  <a:lnTo>
                    <a:pt x="5251" y="6124"/>
                  </a:lnTo>
                  <a:lnTo>
                    <a:pt x="5349" y="5324"/>
                  </a:lnTo>
                  <a:lnTo>
                    <a:pt x="5377" y="5096"/>
                  </a:lnTo>
                  <a:lnTo>
                    <a:pt x="5393" y="4974"/>
                  </a:lnTo>
                  <a:lnTo>
                    <a:pt x="5296" y="4974"/>
                  </a:lnTo>
                  <a:lnTo>
                    <a:pt x="5132" y="4974"/>
                  </a:lnTo>
                  <a:lnTo>
                    <a:pt x="4594" y="4974"/>
                  </a:lnTo>
                  <a:lnTo>
                    <a:pt x="4737" y="6124"/>
                  </a:lnTo>
                  <a:close/>
                  <a:moveTo>
                    <a:pt x="4684" y="6255"/>
                  </a:moveTo>
                  <a:lnTo>
                    <a:pt x="5320" y="6255"/>
                  </a:lnTo>
                  <a:lnTo>
                    <a:pt x="5320" y="6891"/>
                  </a:lnTo>
                  <a:lnTo>
                    <a:pt x="4684" y="6891"/>
                  </a:lnTo>
                  <a:lnTo>
                    <a:pt x="4684" y="6255"/>
                  </a:lnTo>
                  <a:close/>
                  <a:moveTo>
                    <a:pt x="4969" y="3509"/>
                  </a:moveTo>
                  <a:cubicBezTo>
                    <a:pt x="4924" y="3509"/>
                    <a:pt x="4879" y="3533"/>
                    <a:pt x="4855" y="3574"/>
                  </a:cubicBezTo>
                  <a:lnTo>
                    <a:pt x="4341" y="4468"/>
                  </a:lnTo>
                  <a:lnTo>
                    <a:pt x="4267" y="4594"/>
                  </a:lnTo>
                  <a:lnTo>
                    <a:pt x="4194" y="4721"/>
                  </a:lnTo>
                  <a:lnTo>
                    <a:pt x="2835" y="7075"/>
                  </a:lnTo>
                  <a:cubicBezTo>
                    <a:pt x="2823" y="7095"/>
                    <a:pt x="2819" y="7120"/>
                    <a:pt x="2819" y="7140"/>
                  </a:cubicBezTo>
                  <a:cubicBezTo>
                    <a:pt x="2819" y="7160"/>
                    <a:pt x="2823" y="7185"/>
                    <a:pt x="2835" y="7201"/>
                  </a:cubicBezTo>
                  <a:cubicBezTo>
                    <a:pt x="2860" y="7242"/>
                    <a:pt x="2901" y="7266"/>
                    <a:pt x="2950" y="7266"/>
                  </a:cubicBezTo>
                  <a:lnTo>
                    <a:pt x="5675" y="7266"/>
                  </a:lnTo>
                  <a:lnTo>
                    <a:pt x="5801" y="7266"/>
                  </a:lnTo>
                  <a:lnTo>
                    <a:pt x="6997" y="7266"/>
                  </a:lnTo>
                  <a:lnTo>
                    <a:pt x="6997" y="7266"/>
                  </a:lnTo>
                  <a:cubicBezTo>
                    <a:pt x="7070" y="7266"/>
                    <a:pt x="7127" y="7209"/>
                    <a:pt x="7127" y="7136"/>
                  </a:cubicBezTo>
                  <a:cubicBezTo>
                    <a:pt x="7127" y="7103"/>
                    <a:pt x="7115" y="7079"/>
                    <a:pt x="7099" y="7054"/>
                  </a:cubicBezTo>
                  <a:lnTo>
                    <a:pt x="5083" y="3574"/>
                  </a:lnTo>
                  <a:cubicBezTo>
                    <a:pt x="5059" y="3533"/>
                    <a:pt x="5018" y="3509"/>
                    <a:pt x="4969" y="3509"/>
                  </a:cubicBezTo>
                  <a:close/>
                  <a:moveTo>
                    <a:pt x="5818" y="7018"/>
                  </a:moveTo>
                  <a:lnTo>
                    <a:pt x="5691" y="7018"/>
                  </a:lnTo>
                  <a:lnTo>
                    <a:pt x="5565" y="7018"/>
                  </a:lnTo>
                  <a:lnTo>
                    <a:pt x="3174" y="7018"/>
                  </a:lnTo>
                  <a:lnTo>
                    <a:pt x="4500" y="4725"/>
                  </a:lnTo>
                  <a:lnTo>
                    <a:pt x="4573" y="4598"/>
                  </a:lnTo>
                  <a:lnTo>
                    <a:pt x="4647" y="4472"/>
                  </a:lnTo>
                  <a:lnTo>
                    <a:pt x="4977" y="3905"/>
                  </a:lnTo>
                  <a:lnTo>
                    <a:pt x="6777" y="7018"/>
                  </a:lnTo>
                  <a:lnTo>
                    <a:pt x="5818" y="7018"/>
                  </a:lnTo>
                  <a:close/>
                </a:path>
              </a:pathLst>
            </a:custGeom>
            <a:solidFill>
              <a:schemeClr val="bg1"/>
            </a:solidFill>
            <a:ln>
              <a:noFill/>
            </a:ln>
          </p:spPr>
          <p:txBody>
            <a:bodyPr/>
            <a:lstStyle/>
            <a:p>
              <a:endParaRPr lang="zh-CN" altLang="en-US">
                <a:solidFill>
                  <a:srgbClr val="0D0D0D"/>
                </a:solidFill>
                <a:cs typeface="+mn-ea"/>
                <a:sym typeface="+mn-lt"/>
              </a:endParaRPr>
            </a:p>
          </p:txBody>
        </p:sp>
        <p:sp>
          <p:nvSpPr>
            <p:cNvPr id="54" name="time_162659">
              <a:extLst>
                <a:ext uri="{FF2B5EF4-FFF2-40B4-BE49-F238E27FC236}">
                  <a16:creationId xmlns:a16="http://schemas.microsoft.com/office/drawing/2014/main" id="{E0F45439-5066-4BA3-AEE9-2B0675A34A03}"/>
                </a:ext>
              </a:extLst>
            </p:cNvPr>
            <p:cNvSpPr>
              <a:spLocks noChangeAspect="1"/>
            </p:cNvSpPr>
            <p:nvPr/>
          </p:nvSpPr>
          <p:spPr bwMode="auto">
            <a:xfrm>
              <a:off x="4235982" y="2455461"/>
              <a:ext cx="364075" cy="363596"/>
            </a:xfrm>
            <a:custGeom>
              <a:avLst/>
              <a:gdLst>
                <a:gd name="connsiteX0" fmla="*/ 324701 w 609531"/>
                <a:gd name="connsiteY0" fmla="*/ 160889 h 608730"/>
                <a:gd name="connsiteX1" fmla="*/ 350609 w 609531"/>
                <a:gd name="connsiteY1" fmla="*/ 186848 h 608730"/>
                <a:gd name="connsiteX2" fmla="*/ 350609 w 609531"/>
                <a:gd name="connsiteY2" fmla="*/ 294327 h 608730"/>
                <a:gd name="connsiteX3" fmla="*/ 462191 w 609531"/>
                <a:gd name="connsiteY3" fmla="*/ 405727 h 608730"/>
                <a:gd name="connsiteX4" fmla="*/ 462191 w 609531"/>
                <a:gd name="connsiteY4" fmla="*/ 441957 h 608730"/>
                <a:gd name="connsiteX5" fmla="*/ 424592 w 609531"/>
                <a:gd name="connsiteY5" fmla="*/ 440744 h 608730"/>
                <a:gd name="connsiteX6" fmla="*/ 306463 w 609531"/>
                <a:gd name="connsiteY6" fmla="*/ 322807 h 608730"/>
                <a:gd name="connsiteX7" fmla="*/ 298700 w 609531"/>
                <a:gd name="connsiteY7" fmla="*/ 304692 h 608730"/>
                <a:gd name="connsiteX8" fmla="*/ 298700 w 609531"/>
                <a:gd name="connsiteY8" fmla="*/ 186755 h 608730"/>
                <a:gd name="connsiteX9" fmla="*/ 324701 w 609531"/>
                <a:gd name="connsiteY9" fmla="*/ 160889 h 608730"/>
                <a:gd name="connsiteX10" fmla="*/ 320147 w 609531"/>
                <a:gd name="connsiteY10" fmla="*/ 710 h 608730"/>
                <a:gd name="connsiteX11" fmla="*/ 607543 w 609531"/>
                <a:gd name="connsiteY11" fmla="*/ 272316 h 608730"/>
                <a:gd name="connsiteX12" fmla="*/ 336426 w 609531"/>
                <a:gd name="connsiteY12" fmla="*/ 607848 h 608730"/>
                <a:gd name="connsiteX13" fmla="*/ 57453 w 609531"/>
                <a:gd name="connsiteY13" fmla="*/ 484580 h 608730"/>
                <a:gd name="connsiteX14" fmla="*/ 49784 w 609531"/>
                <a:gd name="connsiteY14" fmla="*/ 519693 h 608730"/>
                <a:gd name="connsiteX15" fmla="*/ 19951 w 609531"/>
                <a:gd name="connsiteY15" fmla="*/ 540424 h 608730"/>
                <a:gd name="connsiteX16" fmla="*/ 499 w 609531"/>
                <a:gd name="connsiteY16" fmla="*/ 510634 h 608730"/>
                <a:gd name="connsiteX17" fmla="*/ 21167 w 609531"/>
                <a:gd name="connsiteY17" fmla="*/ 408284 h 608730"/>
                <a:gd name="connsiteX18" fmla="*/ 52403 w 609531"/>
                <a:gd name="connsiteY18" fmla="*/ 388860 h 608730"/>
                <a:gd name="connsiteX19" fmla="*/ 153499 w 609531"/>
                <a:gd name="connsiteY19" fmla="*/ 410899 h 608730"/>
                <a:gd name="connsiteX20" fmla="*/ 172951 w 609531"/>
                <a:gd name="connsiteY20" fmla="*/ 440689 h 608730"/>
                <a:gd name="connsiteX21" fmla="*/ 143118 w 609531"/>
                <a:gd name="connsiteY21" fmla="*/ 460113 h 608730"/>
                <a:gd name="connsiteX22" fmla="*/ 95142 w 609531"/>
                <a:gd name="connsiteY22" fmla="*/ 449467 h 608730"/>
                <a:gd name="connsiteX23" fmla="*/ 331282 w 609531"/>
                <a:gd name="connsiteY23" fmla="*/ 557233 h 608730"/>
                <a:gd name="connsiteX24" fmla="*/ 557041 w 609531"/>
                <a:gd name="connsiteY24" fmla="*/ 277452 h 608730"/>
                <a:gd name="connsiteX25" fmla="*/ 276853 w 609531"/>
                <a:gd name="connsiteY25" fmla="*/ 52020 h 608730"/>
                <a:gd name="connsiteX26" fmla="*/ 91307 w 609531"/>
                <a:gd name="connsiteY26" fmla="*/ 164736 h 608730"/>
                <a:gd name="connsiteX27" fmla="*/ 56237 w 609531"/>
                <a:gd name="connsiteY27" fmla="*/ 172487 h 608730"/>
                <a:gd name="connsiteX28" fmla="*/ 49784 w 609531"/>
                <a:gd name="connsiteY28" fmla="*/ 137467 h 608730"/>
                <a:gd name="connsiteX29" fmla="*/ 271616 w 609531"/>
                <a:gd name="connsiteY29" fmla="*/ 1499 h 608730"/>
                <a:gd name="connsiteX30" fmla="*/ 320147 w 609531"/>
                <a:gd name="connsiteY30" fmla="*/ 710 h 608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09531" h="608730">
                  <a:moveTo>
                    <a:pt x="324701" y="160889"/>
                  </a:moveTo>
                  <a:cubicBezTo>
                    <a:pt x="339012" y="160889"/>
                    <a:pt x="350703" y="172561"/>
                    <a:pt x="350609" y="186848"/>
                  </a:cubicBezTo>
                  <a:lnTo>
                    <a:pt x="350609" y="294327"/>
                  </a:lnTo>
                  <a:lnTo>
                    <a:pt x="462191" y="405727"/>
                  </a:lnTo>
                  <a:cubicBezTo>
                    <a:pt x="472573" y="416092"/>
                    <a:pt x="472573" y="431686"/>
                    <a:pt x="462191" y="441957"/>
                  </a:cubicBezTo>
                  <a:cubicBezTo>
                    <a:pt x="455738" y="445973"/>
                    <a:pt x="439744" y="455217"/>
                    <a:pt x="424592" y="440744"/>
                  </a:cubicBezTo>
                  <a:lnTo>
                    <a:pt x="306463" y="322807"/>
                  </a:lnTo>
                  <a:cubicBezTo>
                    <a:pt x="301319" y="317578"/>
                    <a:pt x="298700" y="311135"/>
                    <a:pt x="298700" y="304692"/>
                  </a:cubicBezTo>
                  <a:lnTo>
                    <a:pt x="298700" y="186755"/>
                  </a:lnTo>
                  <a:cubicBezTo>
                    <a:pt x="298700" y="172561"/>
                    <a:pt x="310485" y="160889"/>
                    <a:pt x="324701" y="160889"/>
                  </a:cubicBezTo>
                  <a:close/>
                  <a:moveTo>
                    <a:pt x="320147" y="710"/>
                  </a:moveTo>
                  <a:cubicBezTo>
                    <a:pt x="438828" y="8927"/>
                    <a:pt x="587985" y="89036"/>
                    <a:pt x="607543" y="272316"/>
                  </a:cubicBezTo>
                  <a:cubicBezTo>
                    <a:pt x="627182" y="455817"/>
                    <a:pt x="498778" y="591973"/>
                    <a:pt x="336426" y="607848"/>
                  </a:cubicBezTo>
                  <a:cubicBezTo>
                    <a:pt x="325951" y="608875"/>
                    <a:pt x="156585" y="623163"/>
                    <a:pt x="57453" y="484580"/>
                  </a:cubicBezTo>
                  <a:lnTo>
                    <a:pt x="49784" y="519693"/>
                  </a:lnTo>
                  <a:cubicBezTo>
                    <a:pt x="47166" y="532673"/>
                    <a:pt x="36130" y="541731"/>
                    <a:pt x="19951" y="540424"/>
                  </a:cubicBezTo>
                  <a:cubicBezTo>
                    <a:pt x="5736" y="537809"/>
                    <a:pt x="-2120" y="523615"/>
                    <a:pt x="499" y="510634"/>
                  </a:cubicBezTo>
                  <a:lnTo>
                    <a:pt x="21167" y="408284"/>
                  </a:lnTo>
                  <a:cubicBezTo>
                    <a:pt x="24908" y="388393"/>
                    <a:pt x="45856" y="387646"/>
                    <a:pt x="52403" y="388860"/>
                  </a:cubicBezTo>
                  <a:lnTo>
                    <a:pt x="153499" y="410899"/>
                  </a:lnTo>
                  <a:cubicBezTo>
                    <a:pt x="167714" y="413514"/>
                    <a:pt x="175570" y="427708"/>
                    <a:pt x="172951" y="440689"/>
                  </a:cubicBezTo>
                  <a:cubicBezTo>
                    <a:pt x="170332" y="454883"/>
                    <a:pt x="156117" y="462728"/>
                    <a:pt x="143118" y="460113"/>
                  </a:cubicBezTo>
                  <a:lnTo>
                    <a:pt x="95142" y="449467"/>
                  </a:lnTo>
                  <a:cubicBezTo>
                    <a:pt x="147607" y="524922"/>
                    <a:pt x="238322" y="566385"/>
                    <a:pt x="331282" y="557233"/>
                  </a:cubicBezTo>
                  <a:cubicBezTo>
                    <a:pt x="483908" y="542105"/>
                    <a:pt x="576307" y="394930"/>
                    <a:pt x="557041" y="277452"/>
                  </a:cubicBezTo>
                  <a:cubicBezTo>
                    <a:pt x="530668" y="117296"/>
                    <a:pt x="406005" y="38760"/>
                    <a:pt x="276853" y="52020"/>
                  </a:cubicBezTo>
                  <a:cubicBezTo>
                    <a:pt x="201475" y="59771"/>
                    <a:pt x="134046" y="101234"/>
                    <a:pt x="91307" y="164736"/>
                  </a:cubicBezTo>
                  <a:cubicBezTo>
                    <a:pt x="83452" y="176316"/>
                    <a:pt x="67927" y="180331"/>
                    <a:pt x="56237" y="172487"/>
                  </a:cubicBezTo>
                  <a:cubicBezTo>
                    <a:pt x="44547" y="164643"/>
                    <a:pt x="42022" y="149141"/>
                    <a:pt x="49784" y="137467"/>
                  </a:cubicBezTo>
                  <a:cubicBezTo>
                    <a:pt x="100379" y="61172"/>
                    <a:pt x="180713" y="11491"/>
                    <a:pt x="271616" y="1499"/>
                  </a:cubicBezTo>
                  <a:cubicBezTo>
                    <a:pt x="286860" y="-170"/>
                    <a:pt x="303192" y="-464"/>
                    <a:pt x="320147" y="710"/>
                  </a:cubicBezTo>
                  <a:close/>
                </a:path>
              </a:pathLst>
            </a:custGeom>
            <a:solidFill>
              <a:schemeClr val="bg1"/>
            </a:solidFill>
            <a:ln>
              <a:noFill/>
            </a:ln>
          </p:spPr>
          <p:txBody>
            <a:bodyPr/>
            <a:lstStyle/>
            <a:p>
              <a:endParaRPr lang="zh-CN" altLang="en-US">
                <a:solidFill>
                  <a:srgbClr val="0D0D0D"/>
                </a:solidFill>
                <a:cs typeface="+mn-ea"/>
                <a:sym typeface="+mn-lt"/>
              </a:endParaRPr>
            </a:p>
          </p:txBody>
        </p:sp>
        <p:sp>
          <p:nvSpPr>
            <p:cNvPr id="55" name="truck-transport-with-construction-materials_46349">
              <a:extLst>
                <a:ext uri="{FF2B5EF4-FFF2-40B4-BE49-F238E27FC236}">
                  <a16:creationId xmlns:a16="http://schemas.microsoft.com/office/drawing/2014/main" id="{A29AB57B-ED54-4D58-9C30-E0BAD9701CFE}"/>
                </a:ext>
              </a:extLst>
            </p:cNvPr>
            <p:cNvSpPr>
              <a:spLocks noChangeAspect="1"/>
            </p:cNvSpPr>
            <p:nvPr/>
          </p:nvSpPr>
          <p:spPr bwMode="auto">
            <a:xfrm>
              <a:off x="7068008" y="2431939"/>
              <a:ext cx="469341" cy="364678"/>
            </a:xfrm>
            <a:custGeom>
              <a:avLst/>
              <a:gdLst>
                <a:gd name="connsiteX0" fmla="*/ 412158 w 602578"/>
                <a:gd name="connsiteY0" fmla="*/ 367810 h 468203"/>
                <a:gd name="connsiteX1" fmla="*/ 387262 w 602578"/>
                <a:gd name="connsiteY1" fmla="*/ 392678 h 468203"/>
                <a:gd name="connsiteX2" fmla="*/ 412158 w 602578"/>
                <a:gd name="connsiteY2" fmla="*/ 417546 h 468203"/>
                <a:gd name="connsiteX3" fmla="*/ 437053 w 602578"/>
                <a:gd name="connsiteY3" fmla="*/ 392678 h 468203"/>
                <a:gd name="connsiteX4" fmla="*/ 412158 w 602578"/>
                <a:gd name="connsiteY4" fmla="*/ 367810 h 468203"/>
                <a:gd name="connsiteX5" fmla="*/ 132331 w 602578"/>
                <a:gd name="connsiteY5" fmla="*/ 367810 h 468203"/>
                <a:gd name="connsiteX6" fmla="*/ 107426 w 602578"/>
                <a:gd name="connsiteY6" fmla="*/ 392678 h 468203"/>
                <a:gd name="connsiteX7" fmla="*/ 132331 w 602578"/>
                <a:gd name="connsiteY7" fmla="*/ 417546 h 468203"/>
                <a:gd name="connsiteX8" fmla="*/ 157235 w 602578"/>
                <a:gd name="connsiteY8" fmla="*/ 392678 h 468203"/>
                <a:gd name="connsiteX9" fmla="*/ 132331 w 602578"/>
                <a:gd name="connsiteY9" fmla="*/ 367810 h 468203"/>
                <a:gd name="connsiteX10" fmla="*/ 516345 w 602578"/>
                <a:gd name="connsiteY10" fmla="*/ 343897 h 468203"/>
                <a:gd name="connsiteX11" fmla="*/ 591511 w 602578"/>
                <a:gd name="connsiteY11" fmla="*/ 343897 h 468203"/>
                <a:gd name="connsiteX12" fmla="*/ 602578 w 602578"/>
                <a:gd name="connsiteY12" fmla="*/ 354480 h 468203"/>
                <a:gd name="connsiteX13" fmla="*/ 602578 w 602578"/>
                <a:gd name="connsiteY13" fmla="*/ 376107 h 468203"/>
                <a:gd name="connsiteX14" fmla="*/ 591511 w 602578"/>
                <a:gd name="connsiteY14" fmla="*/ 386690 h 468203"/>
                <a:gd name="connsiteX15" fmla="*/ 516345 w 602578"/>
                <a:gd name="connsiteY15" fmla="*/ 386690 h 468203"/>
                <a:gd name="connsiteX16" fmla="*/ 505739 w 602578"/>
                <a:gd name="connsiteY16" fmla="*/ 376107 h 468203"/>
                <a:gd name="connsiteX17" fmla="*/ 505739 w 602578"/>
                <a:gd name="connsiteY17" fmla="*/ 354480 h 468203"/>
                <a:gd name="connsiteX18" fmla="*/ 506200 w 602578"/>
                <a:gd name="connsiteY18" fmla="*/ 352180 h 468203"/>
                <a:gd name="connsiteX19" fmla="*/ 516345 w 602578"/>
                <a:gd name="connsiteY19" fmla="*/ 343897 h 468203"/>
                <a:gd name="connsiteX20" fmla="*/ 412158 w 602578"/>
                <a:gd name="connsiteY20" fmla="*/ 317614 h 468203"/>
                <a:gd name="connsiteX21" fmla="*/ 484077 w 602578"/>
                <a:gd name="connsiteY21" fmla="*/ 370573 h 468203"/>
                <a:gd name="connsiteX22" fmla="*/ 487304 w 602578"/>
                <a:gd name="connsiteY22" fmla="*/ 389915 h 468203"/>
                <a:gd name="connsiteX23" fmla="*/ 487304 w 602578"/>
                <a:gd name="connsiteY23" fmla="*/ 392678 h 468203"/>
                <a:gd name="connsiteX24" fmla="*/ 412158 w 602578"/>
                <a:gd name="connsiteY24" fmla="*/ 468203 h 468203"/>
                <a:gd name="connsiteX25" fmla="*/ 337011 w 602578"/>
                <a:gd name="connsiteY25" fmla="*/ 392678 h 468203"/>
                <a:gd name="connsiteX26" fmla="*/ 412158 w 602578"/>
                <a:gd name="connsiteY26" fmla="*/ 317614 h 468203"/>
                <a:gd name="connsiteX27" fmla="*/ 132331 w 602578"/>
                <a:gd name="connsiteY27" fmla="*/ 317614 h 468203"/>
                <a:gd name="connsiteX28" fmla="*/ 207967 w 602578"/>
                <a:gd name="connsiteY28" fmla="*/ 392678 h 468203"/>
                <a:gd name="connsiteX29" fmla="*/ 132331 w 602578"/>
                <a:gd name="connsiteY29" fmla="*/ 468203 h 468203"/>
                <a:gd name="connsiteX30" fmla="*/ 57156 w 602578"/>
                <a:gd name="connsiteY30" fmla="*/ 392678 h 468203"/>
                <a:gd name="connsiteX31" fmla="*/ 132331 w 602578"/>
                <a:gd name="connsiteY31" fmla="*/ 317614 h 468203"/>
                <a:gd name="connsiteX32" fmla="*/ 473507 w 602578"/>
                <a:gd name="connsiteY32" fmla="*/ 171705 h 468203"/>
                <a:gd name="connsiteX33" fmla="*/ 473507 w 602578"/>
                <a:gd name="connsiteY33" fmla="*/ 257780 h 468203"/>
                <a:gd name="connsiteX34" fmla="*/ 559270 w 602578"/>
                <a:gd name="connsiteY34" fmla="*/ 257780 h 468203"/>
                <a:gd name="connsiteX35" fmla="*/ 559270 w 602578"/>
                <a:gd name="connsiteY35" fmla="*/ 206227 h 468203"/>
                <a:gd name="connsiteX36" fmla="*/ 538060 w 602578"/>
                <a:gd name="connsiteY36" fmla="*/ 171705 h 468203"/>
                <a:gd name="connsiteX37" fmla="*/ 387282 w 602578"/>
                <a:gd name="connsiteY37" fmla="*/ 139484 h 468203"/>
                <a:gd name="connsiteX38" fmla="*/ 545899 w 602578"/>
                <a:gd name="connsiteY38" fmla="*/ 139484 h 468203"/>
                <a:gd name="connsiteX39" fmla="*/ 591547 w 602578"/>
                <a:gd name="connsiteY39" fmla="*/ 209449 h 468203"/>
                <a:gd name="connsiteX40" fmla="*/ 591547 w 602578"/>
                <a:gd name="connsiteY40" fmla="*/ 322221 h 468203"/>
                <a:gd name="connsiteX41" fmla="*/ 516389 w 602578"/>
                <a:gd name="connsiteY41" fmla="*/ 322221 h 468203"/>
                <a:gd name="connsiteX42" fmla="*/ 493334 w 602578"/>
                <a:gd name="connsiteY42" fmla="*/ 332348 h 468203"/>
                <a:gd name="connsiteX43" fmla="*/ 412181 w 602578"/>
                <a:gd name="connsiteY43" fmla="*/ 291842 h 468203"/>
                <a:gd name="connsiteX44" fmla="*/ 387282 w 602578"/>
                <a:gd name="connsiteY44" fmla="*/ 293223 h 468203"/>
                <a:gd name="connsiteX45" fmla="*/ 344394 w 602578"/>
                <a:gd name="connsiteY45" fmla="*/ 74998 h 468203"/>
                <a:gd name="connsiteX46" fmla="*/ 586438 w 602578"/>
                <a:gd name="connsiteY46" fmla="*/ 74998 h 468203"/>
                <a:gd name="connsiteX47" fmla="*/ 555088 w 602578"/>
                <a:gd name="connsiteY47" fmla="*/ 118279 h 468203"/>
                <a:gd name="connsiteX48" fmla="*/ 365602 w 602578"/>
                <a:gd name="connsiteY48" fmla="*/ 118279 h 468203"/>
                <a:gd name="connsiteX49" fmla="*/ 365602 w 602578"/>
                <a:gd name="connsiteY49" fmla="*/ 296927 h 468203"/>
                <a:gd name="connsiteX50" fmla="*/ 313966 w 602578"/>
                <a:gd name="connsiteY50" fmla="*/ 365071 h 468203"/>
                <a:gd name="connsiteX51" fmla="*/ 232823 w 602578"/>
                <a:gd name="connsiteY51" fmla="*/ 365071 h 468203"/>
                <a:gd name="connsiteX52" fmla="*/ 31812 w 602578"/>
                <a:gd name="connsiteY52" fmla="*/ 247200 h 468203"/>
                <a:gd name="connsiteX53" fmla="*/ 32273 w 602578"/>
                <a:gd name="connsiteY53" fmla="*/ 182739 h 468203"/>
                <a:gd name="connsiteX54" fmla="*/ 0 w 602578"/>
                <a:gd name="connsiteY54" fmla="*/ 182739 h 468203"/>
                <a:gd name="connsiteX55" fmla="*/ 0 w 602578"/>
                <a:gd name="connsiteY55" fmla="*/ 139459 h 468203"/>
                <a:gd name="connsiteX56" fmla="*/ 314888 w 602578"/>
                <a:gd name="connsiteY56" fmla="*/ 139459 h 468203"/>
                <a:gd name="connsiteX57" fmla="*/ 205623 w 602578"/>
                <a:gd name="connsiteY57" fmla="*/ 0 h 468203"/>
                <a:gd name="connsiteX58" fmla="*/ 247571 w 602578"/>
                <a:gd name="connsiteY58" fmla="*/ 0 h 468203"/>
                <a:gd name="connsiteX59" fmla="*/ 275689 w 602578"/>
                <a:gd name="connsiteY59" fmla="*/ 42812 h 468203"/>
                <a:gd name="connsiteX60" fmla="*/ 307957 w 602578"/>
                <a:gd name="connsiteY60" fmla="*/ 42812 h 468203"/>
                <a:gd name="connsiteX61" fmla="*/ 319020 w 602578"/>
                <a:gd name="connsiteY61" fmla="*/ 69973 h 468203"/>
                <a:gd name="connsiteX62" fmla="*/ 295972 w 602578"/>
                <a:gd name="connsiteY62" fmla="*/ 118309 h 468203"/>
                <a:gd name="connsiteX63" fmla="*/ 37832 w 602578"/>
                <a:gd name="connsiteY63" fmla="*/ 118309 h 468203"/>
                <a:gd name="connsiteX64" fmla="*/ 73326 w 602578"/>
                <a:gd name="connsiteY64" fmla="*/ 86085 h 468203"/>
                <a:gd name="connsiteX65" fmla="*/ 96835 w 602578"/>
                <a:gd name="connsiteY65" fmla="*/ 86085 h 468203"/>
                <a:gd name="connsiteX66" fmla="*/ 127259 w 602578"/>
                <a:gd name="connsiteY66" fmla="*/ 53861 h 468203"/>
                <a:gd name="connsiteX67" fmla="*/ 161370 w 602578"/>
                <a:gd name="connsiteY67" fmla="*/ 53861 h 46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602578" h="468203">
                  <a:moveTo>
                    <a:pt x="412158" y="367810"/>
                  </a:moveTo>
                  <a:cubicBezTo>
                    <a:pt x="398327" y="367810"/>
                    <a:pt x="387262" y="378863"/>
                    <a:pt x="387262" y="392678"/>
                  </a:cubicBezTo>
                  <a:cubicBezTo>
                    <a:pt x="387262" y="406494"/>
                    <a:pt x="398327" y="417546"/>
                    <a:pt x="412158" y="417546"/>
                  </a:cubicBezTo>
                  <a:cubicBezTo>
                    <a:pt x="425988" y="417546"/>
                    <a:pt x="437053" y="406494"/>
                    <a:pt x="437053" y="392678"/>
                  </a:cubicBezTo>
                  <a:cubicBezTo>
                    <a:pt x="437053" y="378863"/>
                    <a:pt x="425988" y="367810"/>
                    <a:pt x="412158" y="367810"/>
                  </a:cubicBezTo>
                  <a:close/>
                  <a:moveTo>
                    <a:pt x="132331" y="367810"/>
                  </a:moveTo>
                  <a:cubicBezTo>
                    <a:pt x="118495" y="367810"/>
                    <a:pt x="107426" y="378863"/>
                    <a:pt x="107426" y="392678"/>
                  </a:cubicBezTo>
                  <a:cubicBezTo>
                    <a:pt x="107426" y="406494"/>
                    <a:pt x="118495" y="417546"/>
                    <a:pt x="132331" y="417546"/>
                  </a:cubicBezTo>
                  <a:cubicBezTo>
                    <a:pt x="146167" y="417546"/>
                    <a:pt x="157235" y="406494"/>
                    <a:pt x="157235" y="392678"/>
                  </a:cubicBezTo>
                  <a:cubicBezTo>
                    <a:pt x="157235" y="378863"/>
                    <a:pt x="146167" y="367810"/>
                    <a:pt x="132331" y="367810"/>
                  </a:cubicBezTo>
                  <a:close/>
                  <a:moveTo>
                    <a:pt x="516345" y="343897"/>
                  </a:moveTo>
                  <a:lnTo>
                    <a:pt x="591511" y="343897"/>
                  </a:lnTo>
                  <a:cubicBezTo>
                    <a:pt x="597506" y="343897"/>
                    <a:pt x="602578" y="348498"/>
                    <a:pt x="602578" y="354480"/>
                  </a:cubicBezTo>
                  <a:lnTo>
                    <a:pt x="602578" y="376107"/>
                  </a:lnTo>
                  <a:cubicBezTo>
                    <a:pt x="602578" y="382089"/>
                    <a:pt x="597506" y="386690"/>
                    <a:pt x="591511" y="386690"/>
                  </a:cubicBezTo>
                  <a:lnTo>
                    <a:pt x="516345" y="386690"/>
                  </a:lnTo>
                  <a:cubicBezTo>
                    <a:pt x="510350" y="386690"/>
                    <a:pt x="505739" y="382089"/>
                    <a:pt x="505739" y="376107"/>
                  </a:cubicBezTo>
                  <a:lnTo>
                    <a:pt x="505739" y="354480"/>
                  </a:lnTo>
                  <a:cubicBezTo>
                    <a:pt x="505739" y="353560"/>
                    <a:pt x="505739" y="352640"/>
                    <a:pt x="506200" y="352180"/>
                  </a:cubicBezTo>
                  <a:cubicBezTo>
                    <a:pt x="507122" y="347118"/>
                    <a:pt x="511273" y="343897"/>
                    <a:pt x="516345" y="343897"/>
                  </a:cubicBezTo>
                  <a:close/>
                  <a:moveTo>
                    <a:pt x="412158" y="317614"/>
                  </a:moveTo>
                  <a:cubicBezTo>
                    <a:pt x="445812" y="317614"/>
                    <a:pt x="474395" y="339719"/>
                    <a:pt x="484077" y="370573"/>
                  </a:cubicBezTo>
                  <a:cubicBezTo>
                    <a:pt x="485921" y="376560"/>
                    <a:pt x="486843" y="383007"/>
                    <a:pt x="487304" y="389915"/>
                  </a:cubicBezTo>
                  <a:cubicBezTo>
                    <a:pt x="487304" y="390836"/>
                    <a:pt x="487304" y="391757"/>
                    <a:pt x="487304" y="392678"/>
                  </a:cubicBezTo>
                  <a:cubicBezTo>
                    <a:pt x="487304" y="434125"/>
                    <a:pt x="453649" y="468203"/>
                    <a:pt x="412158" y="468203"/>
                  </a:cubicBezTo>
                  <a:cubicBezTo>
                    <a:pt x="370666" y="468203"/>
                    <a:pt x="337011" y="434125"/>
                    <a:pt x="337011" y="392678"/>
                  </a:cubicBezTo>
                  <a:cubicBezTo>
                    <a:pt x="337011" y="351232"/>
                    <a:pt x="370666" y="317614"/>
                    <a:pt x="412158" y="317614"/>
                  </a:cubicBezTo>
                  <a:close/>
                  <a:moveTo>
                    <a:pt x="132331" y="317614"/>
                  </a:moveTo>
                  <a:cubicBezTo>
                    <a:pt x="173839" y="317614"/>
                    <a:pt x="207967" y="351232"/>
                    <a:pt x="207967" y="392678"/>
                  </a:cubicBezTo>
                  <a:cubicBezTo>
                    <a:pt x="207967" y="434125"/>
                    <a:pt x="173839" y="468203"/>
                    <a:pt x="132331" y="468203"/>
                  </a:cubicBezTo>
                  <a:cubicBezTo>
                    <a:pt x="90823" y="468203"/>
                    <a:pt x="57156" y="434125"/>
                    <a:pt x="57156" y="392678"/>
                  </a:cubicBezTo>
                  <a:cubicBezTo>
                    <a:pt x="57156" y="351232"/>
                    <a:pt x="90823" y="317614"/>
                    <a:pt x="132331" y="317614"/>
                  </a:cubicBezTo>
                  <a:close/>
                  <a:moveTo>
                    <a:pt x="473507" y="171705"/>
                  </a:moveTo>
                  <a:lnTo>
                    <a:pt x="473507" y="257780"/>
                  </a:lnTo>
                  <a:lnTo>
                    <a:pt x="559270" y="257780"/>
                  </a:lnTo>
                  <a:lnTo>
                    <a:pt x="559270" y="206227"/>
                  </a:lnTo>
                  <a:lnTo>
                    <a:pt x="538060" y="171705"/>
                  </a:lnTo>
                  <a:close/>
                  <a:moveTo>
                    <a:pt x="387282" y="139484"/>
                  </a:moveTo>
                  <a:lnTo>
                    <a:pt x="545899" y="139484"/>
                  </a:lnTo>
                  <a:lnTo>
                    <a:pt x="591547" y="209449"/>
                  </a:lnTo>
                  <a:lnTo>
                    <a:pt x="591547" y="322221"/>
                  </a:lnTo>
                  <a:lnTo>
                    <a:pt x="516389" y="322221"/>
                  </a:lnTo>
                  <a:cubicBezTo>
                    <a:pt x="507167" y="322221"/>
                    <a:pt x="498867" y="326364"/>
                    <a:pt x="493334" y="332348"/>
                  </a:cubicBezTo>
                  <a:cubicBezTo>
                    <a:pt x="481806" y="314857"/>
                    <a:pt x="458291" y="291842"/>
                    <a:pt x="412181" y="291842"/>
                  </a:cubicBezTo>
                  <a:cubicBezTo>
                    <a:pt x="391432" y="291842"/>
                    <a:pt x="387282" y="293223"/>
                    <a:pt x="387282" y="293223"/>
                  </a:cubicBezTo>
                  <a:close/>
                  <a:moveTo>
                    <a:pt x="344394" y="74998"/>
                  </a:moveTo>
                  <a:lnTo>
                    <a:pt x="586438" y="74998"/>
                  </a:lnTo>
                  <a:lnTo>
                    <a:pt x="555088" y="118279"/>
                  </a:lnTo>
                  <a:lnTo>
                    <a:pt x="365602" y="118279"/>
                  </a:lnTo>
                  <a:lnTo>
                    <a:pt x="365602" y="296927"/>
                  </a:lnTo>
                  <a:cubicBezTo>
                    <a:pt x="324108" y="311661"/>
                    <a:pt x="313966" y="365071"/>
                    <a:pt x="313966" y="365071"/>
                  </a:cubicBezTo>
                  <a:lnTo>
                    <a:pt x="232823" y="365071"/>
                  </a:lnTo>
                  <a:cubicBezTo>
                    <a:pt x="209310" y="279891"/>
                    <a:pt x="31812" y="247200"/>
                    <a:pt x="31812" y="247200"/>
                  </a:cubicBezTo>
                  <a:lnTo>
                    <a:pt x="32273" y="182739"/>
                  </a:lnTo>
                  <a:lnTo>
                    <a:pt x="0" y="182739"/>
                  </a:lnTo>
                  <a:lnTo>
                    <a:pt x="0" y="139459"/>
                  </a:lnTo>
                  <a:lnTo>
                    <a:pt x="314888" y="139459"/>
                  </a:lnTo>
                  <a:close/>
                  <a:moveTo>
                    <a:pt x="205623" y="0"/>
                  </a:moveTo>
                  <a:lnTo>
                    <a:pt x="247571" y="0"/>
                  </a:lnTo>
                  <a:lnTo>
                    <a:pt x="275689" y="42812"/>
                  </a:lnTo>
                  <a:lnTo>
                    <a:pt x="307957" y="42812"/>
                  </a:lnTo>
                  <a:lnTo>
                    <a:pt x="319020" y="69973"/>
                  </a:lnTo>
                  <a:lnTo>
                    <a:pt x="295972" y="118309"/>
                  </a:lnTo>
                  <a:lnTo>
                    <a:pt x="37832" y="118309"/>
                  </a:lnTo>
                  <a:lnTo>
                    <a:pt x="73326" y="86085"/>
                  </a:lnTo>
                  <a:lnTo>
                    <a:pt x="96835" y="86085"/>
                  </a:lnTo>
                  <a:lnTo>
                    <a:pt x="127259" y="53861"/>
                  </a:lnTo>
                  <a:lnTo>
                    <a:pt x="161370" y="53861"/>
                  </a:lnTo>
                  <a:close/>
                </a:path>
              </a:pathLst>
            </a:custGeom>
            <a:solidFill>
              <a:schemeClr val="bg1"/>
            </a:solidFill>
            <a:ln>
              <a:noFill/>
            </a:ln>
          </p:spPr>
          <p:txBody>
            <a:bodyPr/>
            <a:lstStyle/>
            <a:p>
              <a:endParaRPr lang="zh-CN" altLang="en-US">
                <a:solidFill>
                  <a:srgbClr val="0D0D0D"/>
                </a:solidFill>
                <a:cs typeface="+mn-ea"/>
                <a:sym typeface="+mn-lt"/>
              </a:endParaRPr>
            </a:p>
          </p:txBody>
        </p:sp>
        <p:sp>
          <p:nvSpPr>
            <p:cNvPr id="56" name="wlan-antenna_32058">
              <a:extLst>
                <a:ext uri="{FF2B5EF4-FFF2-40B4-BE49-F238E27FC236}">
                  <a16:creationId xmlns:a16="http://schemas.microsoft.com/office/drawing/2014/main" id="{C7E631CC-BC27-446D-B8E6-DC256F0E098C}"/>
                </a:ext>
              </a:extLst>
            </p:cNvPr>
            <p:cNvSpPr>
              <a:spLocks noChangeAspect="1"/>
            </p:cNvSpPr>
            <p:nvPr/>
          </p:nvSpPr>
          <p:spPr bwMode="auto">
            <a:xfrm>
              <a:off x="3136291" y="3448980"/>
              <a:ext cx="357209" cy="419856"/>
            </a:xfrm>
            <a:custGeom>
              <a:avLst/>
              <a:gdLst>
                <a:gd name="T0" fmla="*/ 2891 w 5396"/>
                <a:gd name="T1" fmla="*/ 3295 h 6352"/>
                <a:gd name="T2" fmla="*/ 2891 w 5396"/>
                <a:gd name="T3" fmla="*/ 5882 h 6352"/>
                <a:gd name="T4" fmla="*/ 2891 w 5396"/>
                <a:gd name="T5" fmla="*/ 6203 h 6352"/>
                <a:gd name="T6" fmla="*/ 2891 w 5396"/>
                <a:gd name="T7" fmla="*/ 6245 h 6352"/>
                <a:gd name="T8" fmla="*/ 2784 w 5396"/>
                <a:gd name="T9" fmla="*/ 6352 h 6352"/>
                <a:gd name="T10" fmla="*/ 2612 w 5396"/>
                <a:gd name="T11" fmla="*/ 6352 h 6352"/>
                <a:gd name="T12" fmla="*/ 2505 w 5396"/>
                <a:gd name="T13" fmla="*/ 6245 h 6352"/>
                <a:gd name="T14" fmla="*/ 2505 w 5396"/>
                <a:gd name="T15" fmla="*/ 3295 h 6352"/>
                <a:gd name="T16" fmla="*/ 2592 w 5396"/>
                <a:gd name="T17" fmla="*/ 3190 h 6352"/>
                <a:gd name="T18" fmla="*/ 2592 w 5396"/>
                <a:gd name="T19" fmla="*/ 1668 h 6352"/>
                <a:gd name="T20" fmla="*/ 2698 w 5396"/>
                <a:gd name="T21" fmla="*/ 1562 h 6352"/>
                <a:gd name="T22" fmla="*/ 2804 w 5396"/>
                <a:gd name="T23" fmla="*/ 1668 h 6352"/>
                <a:gd name="T24" fmla="*/ 2804 w 5396"/>
                <a:gd name="T25" fmla="*/ 3190 h 6352"/>
                <a:gd name="T26" fmla="*/ 2891 w 5396"/>
                <a:gd name="T27" fmla="*/ 3295 h 6352"/>
                <a:gd name="T28" fmla="*/ 3948 w 5396"/>
                <a:gd name="T29" fmla="*/ 1527 h 6352"/>
                <a:gd name="T30" fmla="*/ 3353 w 5396"/>
                <a:gd name="T31" fmla="*/ 932 h 6352"/>
                <a:gd name="T32" fmla="*/ 3353 w 5396"/>
                <a:gd name="T33" fmla="*/ 1021 h 6352"/>
                <a:gd name="T34" fmla="*/ 3859 w 5396"/>
                <a:gd name="T35" fmla="*/ 1527 h 6352"/>
                <a:gd name="T36" fmla="*/ 3353 w 5396"/>
                <a:gd name="T37" fmla="*/ 2033 h 6352"/>
                <a:gd name="T38" fmla="*/ 3353 w 5396"/>
                <a:gd name="T39" fmla="*/ 2122 h 6352"/>
                <a:gd name="T40" fmla="*/ 3948 w 5396"/>
                <a:gd name="T41" fmla="*/ 1527 h 6352"/>
                <a:gd name="T42" fmla="*/ 4703 w 5396"/>
                <a:gd name="T43" fmla="*/ 1545 h 6352"/>
                <a:gd name="T44" fmla="*/ 3624 w 5396"/>
                <a:gd name="T45" fmla="*/ 466 h 6352"/>
                <a:gd name="T46" fmla="*/ 3624 w 5396"/>
                <a:gd name="T47" fmla="*/ 555 h 6352"/>
                <a:gd name="T48" fmla="*/ 4615 w 5396"/>
                <a:gd name="T49" fmla="*/ 1545 h 6352"/>
                <a:gd name="T50" fmla="*/ 3624 w 5396"/>
                <a:gd name="T51" fmla="*/ 2536 h 6352"/>
                <a:gd name="T52" fmla="*/ 3624 w 5396"/>
                <a:gd name="T53" fmla="*/ 2625 h 6352"/>
                <a:gd name="T54" fmla="*/ 4703 w 5396"/>
                <a:gd name="T55" fmla="*/ 1545 h 6352"/>
                <a:gd name="T56" fmla="*/ 3840 w 5396"/>
                <a:gd name="T57" fmla="*/ 0 h 6352"/>
                <a:gd name="T58" fmla="*/ 3840 w 5396"/>
                <a:gd name="T59" fmla="*/ 89 h 6352"/>
                <a:gd name="T60" fmla="*/ 5307 w 5396"/>
                <a:gd name="T61" fmla="*/ 1556 h 6352"/>
                <a:gd name="T62" fmla="*/ 3840 w 5396"/>
                <a:gd name="T63" fmla="*/ 3024 h 6352"/>
                <a:gd name="T64" fmla="*/ 3840 w 5396"/>
                <a:gd name="T65" fmla="*/ 3113 h 6352"/>
                <a:gd name="T66" fmla="*/ 5396 w 5396"/>
                <a:gd name="T67" fmla="*/ 1556 h 6352"/>
                <a:gd name="T68" fmla="*/ 3840 w 5396"/>
                <a:gd name="T69" fmla="*/ 0 h 6352"/>
                <a:gd name="T70" fmla="*/ 1448 w 5396"/>
                <a:gd name="T71" fmla="*/ 1538 h 6352"/>
                <a:gd name="T72" fmla="*/ 2042 w 5396"/>
                <a:gd name="T73" fmla="*/ 2133 h 6352"/>
                <a:gd name="T74" fmla="*/ 2042 w 5396"/>
                <a:gd name="T75" fmla="*/ 2044 h 6352"/>
                <a:gd name="T76" fmla="*/ 1536 w 5396"/>
                <a:gd name="T77" fmla="*/ 1538 h 6352"/>
                <a:gd name="T78" fmla="*/ 2042 w 5396"/>
                <a:gd name="T79" fmla="*/ 1032 h 6352"/>
                <a:gd name="T80" fmla="*/ 2042 w 5396"/>
                <a:gd name="T81" fmla="*/ 943 h 6352"/>
                <a:gd name="T82" fmla="*/ 1448 w 5396"/>
                <a:gd name="T83" fmla="*/ 1538 h 6352"/>
                <a:gd name="T84" fmla="*/ 781 w 5396"/>
                <a:gd name="T85" fmla="*/ 1556 h 6352"/>
                <a:gd name="T86" fmla="*/ 1772 w 5396"/>
                <a:gd name="T87" fmla="*/ 566 h 6352"/>
                <a:gd name="T88" fmla="*/ 1772 w 5396"/>
                <a:gd name="T89" fmla="*/ 477 h 6352"/>
                <a:gd name="T90" fmla="*/ 692 w 5396"/>
                <a:gd name="T91" fmla="*/ 1557 h 6352"/>
                <a:gd name="T92" fmla="*/ 1772 w 5396"/>
                <a:gd name="T93" fmla="*/ 2636 h 6352"/>
                <a:gd name="T94" fmla="*/ 1772 w 5396"/>
                <a:gd name="T95" fmla="*/ 2547 h 6352"/>
                <a:gd name="T96" fmla="*/ 781 w 5396"/>
                <a:gd name="T97" fmla="*/ 1556 h 6352"/>
                <a:gd name="T98" fmla="*/ 88 w 5396"/>
                <a:gd name="T99" fmla="*/ 1567 h 6352"/>
                <a:gd name="T100" fmla="*/ 1556 w 5396"/>
                <a:gd name="T101" fmla="*/ 100 h 6352"/>
                <a:gd name="T102" fmla="*/ 1556 w 5396"/>
                <a:gd name="T103" fmla="*/ 11 h 6352"/>
                <a:gd name="T104" fmla="*/ 0 w 5396"/>
                <a:gd name="T105" fmla="*/ 1567 h 6352"/>
                <a:gd name="T106" fmla="*/ 1556 w 5396"/>
                <a:gd name="T107" fmla="*/ 3124 h 6352"/>
                <a:gd name="T108" fmla="*/ 1556 w 5396"/>
                <a:gd name="T109" fmla="*/ 3035 h 6352"/>
                <a:gd name="T110" fmla="*/ 88 w 5396"/>
                <a:gd name="T111" fmla="*/ 1567 h 6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396" h="6352">
                  <a:moveTo>
                    <a:pt x="2891" y="3295"/>
                  </a:moveTo>
                  <a:lnTo>
                    <a:pt x="2891" y="5882"/>
                  </a:lnTo>
                  <a:lnTo>
                    <a:pt x="2891" y="6203"/>
                  </a:lnTo>
                  <a:lnTo>
                    <a:pt x="2891" y="6245"/>
                  </a:lnTo>
                  <a:cubicBezTo>
                    <a:pt x="2891" y="6304"/>
                    <a:pt x="2843" y="6352"/>
                    <a:pt x="2784" y="6352"/>
                  </a:cubicBezTo>
                  <a:lnTo>
                    <a:pt x="2612" y="6352"/>
                  </a:lnTo>
                  <a:cubicBezTo>
                    <a:pt x="2553" y="6352"/>
                    <a:pt x="2505" y="6304"/>
                    <a:pt x="2505" y="6245"/>
                  </a:cubicBezTo>
                  <a:lnTo>
                    <a:pt x="2505" y="3295"/>
                  </a:lnTo>
                  <a:cubicBezTo>
                    <a:pt x="2505" y="3243"/>
                    <a:pt x="2542" y="3200"/>
                    <a:pt x="2592" y="3190"/>
                  </a:cubicBezTo>
                  <a:lnTo>
                    <a:pt x="2592" y="1668"/>
                  </a:lnTo>
                  <a:cubicBezTo>
                    <a:pt x="2592" y="1610"/>
                    <a:pt x="2639" y="1562"/>
                    <a:pt x="2698" y="1562"/>
                  </a:cubicBezTo>
                  <a:cubicBezTo>
                    <a:pt x="2757" y="1562"/>
                    <a:pt x="2804" y="1610"/>
                    <a:pt x="2804" y="1668"/>
                  </a:cubicBezTo>
                  <a:lnTo>
                    <a:pt x="2804" y="3190"/>
                  </a:lnTo>
                  <a:cubicBezTo>
                    <a:pt x="2853" y="3200"/>
                    <a:pt x="2891" y="3243"/>
                    <a:pt x="2891" y="3295"/>
                  </a:cubicBezTo>
                  <a:close/>
                  <a:moveTo>
                    <a:pt x="3948" y="1527"/>
                  </a:moveTo>
                  <a:cubicBezTo>
                    <a:pt x="3948" y="1199"/>
                    <a:pt x="3681" y="932"/>
                    <a:pt x="3353" y="932"/>
                  </a:cubicBezTo>
                  <a:lnTo>
                    <a:pt x="3353" y="1021"/>
                  </a:lnTo>
                  <a:cubicBezTo>
                    <a:pt x="3632" y="1021"/>
                    <a:pt x="3859" y="1248"/>
                    <a:pt x="3859" y="1527"/>
                  </a:cubicBezTo>
                  <a:cubicBezTo>
                    <a:pt x="3859" y="1806"/>
                    <a:pt x="3632" y="2033"/>
                    <a:pt x="3353" y="2033"/>
                  </a:cubicBezTo>
                  <a:lnTo>
                    <a:pt x="3353" y="2122"/>
                  </a:lnTo>
                  <a:cubicBezTo>
                    <a:pt x="3681" y="2122"/>
                    <a:pt x="3948" y="1855"/>
                    <a:pt x="3948" y="1527"/>
                  </a:cubicBezTo>
                  <a:close/>
                  <a:moveTo>
                    <a:pt x="4703" y="1545"/>
                  </a:moveTo>
                  <a:cubicBezTo>
                    <a:pt x="4703" y="950"/>
                    <a:pt x="4219" y="466"/>
                    <a:pt x="3624" y="466"/>
                  </a:cubicBezTo>
                  <a:lnTo>
                    <a:pt x="3624" y="555"/>
                  </a:lnTo>
                  <a:cubicBezTo>
                    <a:pt x="4170" y="555"/>
                    <a:pt x="4615" y="999"/>
                    <a:pt x="4615" y="1545"/>
                  </a:cubicBezTo>
                  <a:cubicBezTo>
                    <a:pt x="4615" y="2092"/>
                    <a:pt x="4170" y="2536"/>
                    <a:pt x="3624" y="2536"/>
                  </a:cubicBezTo>
                  <a:lnTo>
                    <a:pt x="3624" y="2625"/>
                  </a:lnTo>
                  <a:cubicBezTo>
                    <a:pt x="4219" y="2625"/>
                    <a:pt x="4703" y="2140"/>
                    <a:pt x="4703" y="1545"/>
                  </a:cubicBezTo>
                  <a:close/>
                  <a:moveTo>
                    <a:pt x="3840" y="0"/>
                  </a:moveTo>
                  <a:lnTo>
                    <a:pt x="3840" y="89"/>
                  </a:lnTo>
                  <a:cubicBezTo>
                    <a:pt x="4649" y="89"/>
                    <a:pt x="5307" y="747"/>
                    <a:pt x="5307" y="1556"/>
                  </a:cubicBezTo>
                  <a:cubicBezTo>
                    <a:pt x="5307" y="2366"/>
                    <a:pt x="4649" y="3024"/>
                    <a:pt x="3840" y="3024"/>
                  </a:cubicBezTo>
                  <a:lnTo>
                    <a:pt x="3840" y="3113"/>
                  </a:lnTo>
                  <a:cubicBezTo>
                    <a:pt x="4698" y="3113"/>
                    <a:pt x="5396" y="2415"/>
                    <a:pt x="5396" y="1556"/>
                  </a:cubicBezTo>
                  <a:cubicBezTo>
                    <a:pt x="5396" y="698"/>
                    <a:pt x="4698" y="0"/>
                    <a:pt x="3840" y="0"/>
                  </a:cubicBezTo>
                  <a:close/>
                  <a:moveTo>
                    <a:pt x="1448" y="1538"/>
                  </a:moveTo>
                  <a:cubicBezTo>
                    <a:pt x="1448" y="1866"/>
                    <a:pt x="1715" y="2133"/>
                    <a:pt x="2042" y="2133"/>
                  </a:cubicBezTo>
                  <a:lnTo>
                    <a:pt x="2042" y="2044"/>
                  </a:lnTo>
                  <a:cubicBezTo>
                    <a:pt x="1763" y="2044"/>
                    <a:pt x="1536" y="1817"/>
                    <a:pt x="1536" y="1538"/>
                  </a:cubicBezTo>
                  <a:cubicBezTo>
                    <a:pt x="1536" y="1259"/>
                    <a:pt x="1763" y="1032"/>
                    <a:pt x="2042" y="1032"/>
                  </a:cubicBezTo>
                  <a:lnTo>
                    <a:pt x="2042" y="943"/>
                  </a:lnTo>
                  <a:cubicBezTo>
                    <a:pt x="1714" y="943"/>
                    <a:pt x="1448" y="1210"/>
                    <a:pt x="1448" y="1538"/>
                  </a:cubicBezTo>
                  <a:close/>
                  <a:moveTo>
                    <a:pt x="781" y="1556"/>
                  </a:moveTo>
                  <a:cubicBezTo>
                    <a:pt x="781" y="1010"/>
                    <a:pt x="1226" y="566"/>
                    <a:pt x="1772" y="566"/>
                  </a:cubicBezTo>
                  <a:lnTo>
                    <a:pt x="1772" y="477"/>
                  </a:lnTo>
                  <a:cubicBezTo>
                    <a:pt x="1177" y="477"/>
                    <a:pt x="692" y="961"/>
                    <a:pt x="692" y="1557"/>
                  </a:cubicBezTo>
                  <a:cubicBezTo>
                    <a:pt x="692" y="2152"/>
                    <a:pt x="1177" y="2636"/>
                    <a:pt x="1772" y="2636"/>
                  </a:cubicBezTo>
                  <a:lnTo>
                    <a:pt x="1772" y="2547"/>
                  </a:lnTo>
                  <a:cubicBezTo>
                    <a:pt x="1226" y="2547"/>
                    <a:pt x="781" y="2103"/>
                    <a:pt x="781" y="1556"/>
                  </a:cubicBezTo>
                  <a:close/>
                  <a:moveTo>
                    <a:pt x="88" y="1567"/>
                  </a:moveTo>
                  <a:cubicBezTo>
                    <a:pt x="88" y="758"/>
                    <a:pt x="747" y="100"/>
                    <a:pt x="1556" y="100"/>
                  </a:cubicBezTo>
                  <a:lnTo>
                    <a:pt x="1556" y="11"/>
                  </a:lnTo>
                  <a:cubicBezTo>
                    <a:pt x="698" y="11"/>
                    <a:pt x="0" y="709"/>
                    <a:pt x="0" y="1567"/>
                  </a:cubicBezTo>
                  <a:cubicBezTo>
                    <a:pt x="0" y="2426"/>
                    <a:pt x="698" y="3124"/>
                    <a:pt x="1556" y="3124"/>
                  </a:cubicBezTo>
                  <a:lnTo>
                    <a:pt x="1556" y="3035"/>
                  </a:lnTo>
                  <a:cubicBezTo>
                    <a:pt x="747" y="3035"/>
                    <a:pt x="88" y="2377"/>
                    <a:pt x="88" y="1567"/>
                  </a:cubicBezTo>
                  <a:close/>
                </a:path>
              </a:pathLst>
            </a:custGeom>
            <a:solidFill>
              <a:schemeClr val="bg1"/>
            </a:solidFill>
            <a:ln>
              <a:noFill/>
            </a:ln>
          </p:spPr>
          <p:txBody>
            <a:bodyPr/>
            <a:lstStyle/>
            <a:p>
              <a:endParaRPr lang="zh-CN" altLang="en-US">
                <a:solidFill>
                  <a:srgbClr val="0D0D0D"/>
                </a:solidFill>
                <a:cs typeface="+mn-ea"/>
                <a:sym typeface="+mn-lt"/>
              </a:endParaRPr>
            </a:p>
          </p:txBody>
        </p:sp>
        <p:sp>
          <p:nvSpPr>
            <p:cNvPr id="57" name="bookshelf_193374">
              <a:extLst>
                <a:ext uri="{FF2B5EF4-FFF2-40B4-BE49-F238E27FC236}">
                  <a16:creationId xmlns:a16="http://schemas.microsoft.com/office/drawing/2014/main" id="{90A1EF33-2A1C-40ED-916A-8ACFA85ACFA9}"/>
                </a:ext>
              </a:extLst>
            </p:cNvPr>
            <p:cNvSpPr>
              <a:spLocks noChangeAspect="1"/>
            </p:cNvSpPr>
            <p:nvPr/>
          </p:nvSpPr>
          <p:spPr bwMode="auto">
            <a:xfrm>
              <a:off x="8228689" y="3494090"/>
              <a:ext cx="402694" cy="314214"/>
            </a:xfrm>
            <a:custGeom>
              <a:avLst/>
              <a:gdLst>
                <a:gd name="connsiteX0" fmla="*/ 522467 w 607639"/>
                <a:gd name="connsiteY0" fmla="*/ 407656 h 474129"/>
                <a:gd name="connsiteX1" fmla="*/ 541167 w 607639"/>
                <a:gd name="connsiteY1" fmla="*/ 407656 h 474129"/>
                <a:gd name="connsiteX2" fmla="*/ 541167 w 607639"/>
                <a:gd name="connsiteY2" fmla="*/ 474129 h 474129"/>
                <a:gd name="connsiteX3" fmla="*/ 522467 w 607639"/>
                <a:gd name="connsiteY3" fmla="*/ 474129 h 474129"/>
                <a:gd name="connsiteX4" fmla="*/ 66473 w 607639"/>
                <a:gd name="connsiteY4" fmla="*/ 407656 h 474129"/>
                <a:gd name="connsiteX5" fmla="*/ 85102 w 607639"/>
                <a:gd name="connsiteY5" fmla="*/ 407656 h 474129"/>
                <a:gd name="connsiteX6" fmla="*/ 85102 w 607639"/>
                <a:gd name="connsiteY6" fmla="*/ 474129 h 474129"/>
                <a:gd name="connsiteX7" fmla="*/ 66473 w 607639"/>
                <a:gd name="connsiteY7" fmla="*/ 474129 h 474129"/>
                <a:gd name="connsiteX8" fmla="*/ 18602 w 607639"/>
                <a:gd name="connsiteY8" fmla="*/ 360111 h 474129"/>
                <a:gd name="connsiteX9" fmla="*/ 18602 w 607639"/>
                <a:gd name="connsiteY9" fmla="*/ 379396 h 474129"/>
                <a:gd name="connsiteX10" fmla="*/ 588948 w 607639"/>
                <a:gd name="connsiteY10" fmla="*/ 379396 h 474129"/>
                <a:gd name="connsiteX11" fmla="*/ 588948 w 607639"/>
                <a:gd name="connsiteY11" fmla="*/ 360111 h 474129"/>
                <a:gd name="connsiteX12" fmla="*/ 227785 w 607639"/>
                <a:gd name="connsiteY12" fmla="*/ 312958 h 474129"/>
                <a:gd name="connsiteX13" fmla="*/ 256364 w 607639"/>
                <a:gd name="connsiteY13" fmla="*/ 312958 h 474129"/>
                <a:gd name="connsiteX14" fmla="*/ 256364 w 607639"/>
                <a:gd name="connsiteY14" fmla="*/ 331658 h 474129"/>
                <a:gd name="connsiteX15" fmla="*/ 227785 w 607639"/>
                <a:gd name="connsiteY15" fmla="*/ 331658 h 474129"/>
                <a:gd name="connsiteX16" fmla="*/ 151857 w 607639"/>
                <a:gd name="connsiteY16" fmla="*/ 312958 h 474129"/>
                <a:gd name="connsiteX17" fmla="*/ 189821 w 607639"/>
                <a:gd name="connsiteY17" fmla="*/ 312958 h 474129"/>
                <a:gd name="connsiteX18" fmla="*/ 189821 w 607639"/>
                <a:gd name="connsiteY18" fmla="*/ 331658 h 474129"/>
                <a:gd name="connsiteX19" fmla="*/ 151857 w 607639"/>
                <a:gd name="connsiteY19" fmla="*/ 331658 h 474129"/>
                <a:gd name="connsiteX20" fmla="*/ 75858 w 607639"/>
                <a:gd name="connsiteY20" fmla="*/ 312958 h 474129"/>
                <a:gd name="connsiteX21" fmla="*/ 113822 w 607639"/>
                <a:gd name="connsiteY21" fmla="*/ 312958 h 474129"/>
                <a:gd name="connsiteX22" fmla="*/ 113822 w 607639"/>
                <a:gd name="connsiteY22" fmla="*/ 331658 h 474129"/>
                <a:gd name="connsiteX23" fmla="*/ 75858 w 607639"/>
                <a:gd name="connsiteY23" fmla="*/ 331658 h 474129"/>
                <a:gd name="connsiteX24" fmla="*/ 513011 w 607639"/>
                <a:gd name="connsiteY24" fmla="*/ 293905 h 474129"/>
                <a:gd name="connsiteX25" fmla="*/ 531640 w 607639"/>
                <a:gd name="connsiteY25" fmla="*/ 293905 h 474129"/>
                <a:gd name="connsiteX26" fmla="*/ 531640 w 607639"/>
                <a:gd name="connsiteY26" fmla="*/ 331799 h 474129"/>
                <a:gd name="connsiteX27" fmla="*/ 513011 w 607639"/>
                <a:gd name="connsiteY27" fmla="*/ 331799 h 474129"/>
                <a:gd name="connsiteX28" fmla="*/ 484432 w 607639"/>
                <a:gd name="connsiteY28" fmla="*/ 293905 h 474129"/>
                <a:gd name="connsiteX29" fmla="*/ 503132 w 607639"/>
                <a:gd name="connsiteY29" fmla="*/ 293905 h 474129"/>
                <a:gd name="connsiteX30" fmla="*/ 503132 w 607639"/>
                <a:gd name="connsiteY30" fmla="*/ 331799 h 474129"/>
                <a:gd name="connsiteX31" fmla="*/ 484432 w 607639"/>
                <a:gd name="connsiteY31" fmla="*/ 331799 h 474129"/>
                <a:gd name="connsiteX32" fmla="*/ 389451 w 607639"/>
                <a:gd name="connsiteY32" fmla="*/ 293905 h 474129"/>
                <a:gd name="connsiteX33" fmla="*/ 408080 w 607639"/>
                <a:gd name="connsiteY33" fmla="*/ 293905 h 474129"/>
                <a:gd name="connsiteX34" fmla="*/ 408080 w 607639"/>
                <a:gd name="connsiteY34" fmla="*/ 331799 h 474129"/>
                <a:gd name="connsiteX35" fmla="*/ 389451 w 607639"/>
                <a:gd name="connsiteY35" fmla="*/ 331799 h 474129"/>
                <a:gd name="connsiteX36" fmla="*/ 313452 w 607639"/>
                <a:gd name="connsiteY36" fmla="*/ 293905 h 474129"/>
                <a:gd name="connsiteX37" fmla="*/ 332081 w 607639"/>
                <a:gd name="connsiteY37" fmla="*/ 293905 h 474129"/>
                <a:gd name="connsiteX38" fmla="*/ 332081 w 607639"/>
                <a:gd name="connsiteY38" fmla="*/ 331799 h 474129"/>
                <a:gd name="connsiteX39" fmla="*/ 313452 w 607639"/>
                <a:gd name="connsiteY39" fmla="*/ 331799 h 474129"/>
                <a:gd name="connsiteX40" fmla="*/ 379607 w 607639"/>
                <a:gd name="connsiteY40" fmla="*/ 284213 h 474129"/>
                <a:gd name="connsiteX41" fmla="*/ 379607 w 607639"/>
                <a:gd name="connsiteY41" fmla="*/ 341536 h 474129"/>
                <a:gd name="connsiteX42" fmla="*/ 541508 w 607639"/>
                <a:gd name="connsiteY42" fmla="*/ 341536 h 474129"/>
                <a:gd name="connsiteX43" fmla="*/ 541508 w 607639"/>
                <a:gd name="connsiteY43" fmla="*/ 284213 h 474129"/>
                <a:gd name="connsiteX44" fmla="*/ 227785 w 607639"/>
                <a:gd name="connsiteY44" fmla="*/ 161242 h 474129"/>
                <a:gd name="connsiteX45" fmla="*/ 256364 w 607639"/>
                <a:gd name="connsiteY45" fmla="*/ 161242 h 474129"/>
                <a:gd name="connsiteX46" fmla="*/ 256364 w 607639"/>
                <a:gd name="connsiteY46" fmla="*/ 179871 h 474129"/>
                <a:gd name="connsiteX47" fmla="*/ 227785 w 607639"/>
                <a:gd name="connsiteY47" fmla="*/ 179871 h 474129"/>
                <a:gd name="connsiteX48" fmla="*/ 218152 w 607639"/>
                <a:gd name="connsiteY48" fmla="*/ 151438 h 474129"/>
                <a:gd name="connsiteX49" fmla="*/ 218152 w 607639"/>
                <a:gd name="connsiteY49" fmla="*/ 341536 h 474129"/>
                <a:gd name="connsiteX50" fmla="*/ 266037 w 607639"/>
                <a:gd name="connsiteY50" fmla="*/ 341536 h 474129"/>
                <a:gd name="connsiteX51" fmla="*/ 266037 w 607639"/>
                <a:gd name="connsiteY51" fmla="*/ 151438 h 474129"/>
                <a:gd name="connsiteX52" fmla="*/ 85243 w 607639"/>
                <a:gd name="connsiteY52" fmla="*/ 142260 h 474129"/>
                <a:gd name="connsiteX53" fmla="*/ 104296 w 607639"/>
                <a:gd name="connsiteY53" fmla="*/ 142260 h 474129"/>
                <a:gd name="connsiteX54" fmla="*/ 104296 w 607639"/>
                <a:gd name="connsiteY54" fmla="*/ 160819 h 474129"/>
                <a:gd name="connsiteX55" fmla="*/ 85243 w 607639"/>
                <a:gd name="connsiteY55" fmla="*/ 160819 h 474129"/>
                <a:gd name="connsiteX56" fmla="*/ 161454 w 607639"/>
                <a:gd name="connsiteY56" fmla="*/ 132592 h 474129"/>
                <a:gd name="connsiteX57" fmla="*/ 180154 w 607639"/>
                <a:gd name="connsiteY57" fmla="*/ 132592 h 474129"/>
                <a:gd name="connsiteX58" fmla="*/ 180154 w 607639"/>
                <a:gd name="connsiteY58" fmla="*/ 198923 h 474129"/>
                <a:gd name="connsiteX59" fmla="*/ 161454 w 607639"/>
                <a:gd name="connsiteY59" fmla="*/ 198923 h 474129"/>
                <a:gd name="connsiteX60" fmla="*/ 142141 w 607639"/>
                <a:gd name="connsiteY60" fmla="*/ 122910 h 474129"/>
                <a:gd name="connsiteX61" fmla="*/ 142141 w 607639"/>
                <a:gd name="connsiteY61" fmla="*/ 341536 h 474129"/>
                <a:gd name="connsiteX62" fmla="*/ 199461 w 607639"/>
                <a:gd name="connsiteY62" fmla="*/ 341536 h 474129"/>
                <a:gd name="connsiteX63" fmla="*/ 199461 w 607639"/>
                <a:gd name="connsiteY63" fmla="*/ 122910 h 474129"/>
                <a:gd name="connsiteX64" fmla="*/ 75858 w 607639"/>
                <a:gd name="connsiteY64" fmla="*/ 113822 h 474129"/>
                <a:gd name="connsiteX65" fmla="*/ 113822 w 607639"/>
                <a:gd name="connsiteY65" fmla="*/ 113822 h 474129"/>
                <a:gd name="connsiteX66" fmla="*/ 113822 w 607639"/>
                <a:gd name="connsiteY66" fmla="*/ 132381 h 474129"/>
                <a:gd name="connsiteX67" fmla="*/ 75858 w 607639"/>
                <a:gd name="connsiteY67" fmla="*/ 132381 h 474129"/>
                <a:gd name="connsiteX68" fmla="*/ 303784 w 607639"/>
                <a:gd name="connsiteY68" fmla="*/ 85384 h 474129"/>
                <a:gd name="connsiteX69" fmla="*/ 341748 w 607639"/>
                <a:gd name="connsiteY69" fmla="*/ 85384 h 474129"/>
                <a:gd name="connsiteX70" fmla="*/ 341748 w 607639"/>
                <a:gd name="connsiteY70" fmla="*/ 103943 h 474129"/>
                <a:gd name="connsiteX71" fmla="*/ 303784 w 607639"/>
                <a:gd name="connsiteY71" fmla="*/ 103943 h 474129"/>
                <a:gd name="connsiteX72" fmla="*/ 75858 w 607639"/>
                <a:gd name="connsiteY72" fmla="*/ 85384 h 474129"/>
                <a:gd name="connsiteX73" fmla="*/ 113822 w 607639"/>
                <a:gd name="connsiteY73" fmla="*/ 85384 h 474129"/>
                <a:gd name="connsiteX74" fmla="*/ 113822 w 607639"/>
                <a:gd name="connsiteY74" fmla="*/ 103943 h 474129"/>
                <a:gd name="connsiteX75" fmla="*/ 75858 w 607639"/>
                <a:gd name="connsiteY75" fmla="*/ 103943 h 474129"/>
                <a:gd name="connsiteX76" fmla="*/ 66131 w 607639"/>
                <a:gd name="connsiteY76" fmla="*/ 75541 h 474129"/>
                <a:gd name="connsiteX77" fmla="*/ 66131 w 607639"/>
                <a:gd name="connsiteY77" fmla="*/ 341536 h 474129"/>
                <a:gd name="connsiteX78" fmla="*/ 123539 w 607639"/>
                <a:gd name="connsiteY78" fmla="*/ 341536 h 474129"/>
                <a:gd name="connsiteX79" fmla="*/ 123539 w 607639"/>
                <a:gd name="connsiteY79" fmla="*/ 75541 h 474129"/>
                <a:gd name="connsiteX80" fmla="*/ 294328 w 607639"/>
                <a:gd name="connsiteY80" fmla="*/ 56876 h 474129"/>
                <a:gd name="connsiteX81" fmla="*/ 351274 w 607639"/>
                <a:gd name="connsiteY81" fmla="*/ 56876 h 474129"/>
                <a:gd name="connsiteX82" fmla="*/ 351274 w 607639"/>
                <a:gd name="connsiteY82" fmla="*/ 75505 h 474129"/>
                <a:gd name="connsiteX83" fmla="*/ 294328 w 607639"/>
                <a:gd name="connsiteY83" fmla="*/ 75505 h 474129"/>
                <a:gd name="connsiteX84" fmla="*/ 294328 w 607639"/>
                <a:gd name="connsiteY84" fmla="*/ 28438 h 474129"/>
                <a:gd name="connsiteX85" fmla="*/ 351274 w 607639"/>
                <a:gd name="connsiteY85" fmla="*/ 28438 h 474129"/>
                <a:gd name="connsiteX86" fmla="*/ 351274 w 607639"/>
                <a:gd name="connsiteY86" fmla="*/ 46997 h 474129"/>
                <a:gd name="connsiteX87" fmla="*/ 294328 w 607639"/>
                <a:gd name="connsiteY87" fmla="*/ 46997 h 474129"/>
                <a:gd name="connsiteX88" fmla="*/ 284639 w 607639"/>
                <a:gd name="connsiteY88" fmla="*/ 18574 h 474129"/>
                <a:gd name="connsiteX89" fmla="*/ 284639 w 607639"/>
                <a:gd name="connsiteY89" fmla="*/ 132775 h 474129"/>
                <a:gd name="connsiteX90" fmla="*/ 284639 w 607639"/>
                <a:gd name="connsiteY90" fmla="*/ 142107 h 474129"/>
                <a:gd name="connsiteX91" fmla="*/ 284639 w 607639"/>
                <a:gd name="connsiteY91" fmla="*/ 341536 h 474129"/>
                <a:gd name="connsiteX92" fmla="*/ 361005 w 607639"/>
                <a:gd name="connsiteY92" fmla="*/ 341536 h 474129"/>
                <a:gd name="connsiteX93" fmla="*/ 361005 w 607639"/>
                <a:gd name="connsiteY93" fmla="*/ 18574 h 474129"/>
                <a:gd name="connsiteX94" fmla="*/ 266037 w 607639"/>
                <a:gd name="connsiteY94" fmla="*/ 0 h 474129"/>
                <a:gd name="connsiteX95" fmla="*/ 379607 w 607639"/>
                <a:gd name="connsiteY95" fmla="*/ 0 h 474129"/>
                <a:gd name="connsiteX96" fmla="*/ 379607 w 607639"/>
                <a:gd name="connsiteY96" fmla="*/ 265639 h 474129"/>
                <a:gd name="connsiteX97" fmla="*/ 560110 w 607639"/>
                <a:gd name="connsiteY97" fmla="*/ 265639 h 474129"/>
                <a:gd name="connsiteX98" fmla="*/ 560110 w 607639"/>
                <a:gd name="connsiteY98" fmla="*/ 341448 h 474129"/>
                <a:gd name="connsiteX99" fmla="*/ 560110 w 607639"/>
                <a:gd name="connsiteY99" fmla="*/ 341536 h 474129"/>
                <a:gd name="connsiteX100" fmla="*/ 607639 w 607639"/>
                <a:gd name="connsiteY100" fmla="*/ 341536 h 474129"/>
                <a:gd name="connsiteX101" fmla="*/ 607639 w 607639"/>
                <a:gd name="connsiteY101" fmla="*/ 398059 h 474129"/>
                <a:gd name="connsiteX102" fmla="*/ 0 w 607639"/>
                <a:gd name="connsiteY102" fmla="*/ 398059 h 474129"/>
                <a:gd name="connsiteX103" fmla="*/ 0 w 607639"/>
                <a:gd name="connsiteY103" fmla="*/ 341536 h 474129"/>
                <a:gd name="connsiteX104" fmla="*/ 47529 w 607639"/>
                <a:gd name="connsiteY104" fmla="*/ 341536 h 474129"/>
                <a:gd name="connsiteX105" fmla="*/ 47529 w 607639"/>
                <a:gd name="connsiteY105" fmla="*/ 56967 h 474129"/>
                <a:gd name="connsiteX106" fmla="*/ 142141 w 607639"/>
                <a:gd name="connsiteY106" fmla="*/ 56967 h 474129"/>
                <a:gd name="connsiteX107" fmla="*/ 142141 w 607639"/>
                <a:gd name="connsiteY107" fmla="*/ 104336 h 474129"/>
                <a:gd name="connsiteX108" fmla="*/ 218152 w 607639"/>
                <a:gd name="connsiteY108" fmla="*/ 104336 h 474129"/>
                <a:gd name="connsiteX109" fmla="*/ 218152 w 607639"/>
                <a:gd name="connsiteY109" fmla="*/ 132775 h 474129"/>
                <a:gd name="connsiteX110" fmla="*/ 266037 w 607639"/>
                <a:gd name="connsiteY110" fmla="*/ 132775 h 474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607639" h="474129">
                  <a:moveTo>
                    <a:pt x="522467" y="407656"/>
                  </a:moveTo>
                  <a:lnTo>
                    <a:pt x="541167" y="407656"/>
                  </a:lnTo>
                  <a:lnTo>
                    <a:pt x="541167" y="474129"/>
                  </a:lnTo>
                  <a:lnTo>
                    <a:pt x="522467" y="474129"/>
                  </a:lnTo>
                  <a:close/>
                  <a:moveTo>
                    <a:pt x="66473" y="407656"/>
                  </a:moveTo>
                  <a:lnTo>
                    <a:pt x="85102" y="407656"/>
                  </a:lnTo>
                  <a:lnTo>
                    <a:pt x="85102" y="474129"/>
                  </a:lnTo>
                  <a:lnTo>
                    <a:pt x="66473" y="474129"/>
                  </a:lnTo>
                  <a:close/>
                  <a:moveTo>
                    <a:pt x="18602" y="360111"/>
                  </a:moveTo>
                  <a:lnTo>
                    <a:pt x="18602" y="379396"/>
                  </a:lnTo>
                  <a:lnTo>
                    <a:pt x="588948" y="379396"/>
                  </a:lnTo>
                  <a:lnTo>
                    <a:pt x="588948" y="360111"/>
                  </a:lnTo>
                  <a:close/>
                  <a:moveTo>
                    <a:pt x="227785" y="312958"/>
                  </a:moveTo>
                  <a:lnTo>
                    <a:pt x="256364" y="312958"/>
                  </a:lnTo>
                  <a:lnTo>
                    <a:pt x="256364" y="331658"/>
                  </a:lnTo>
                  <a:lnTo>
                    <a:pt x="227785" y="331658"/>
                  </a:lnTo>
                  <a:close/>
                  <a:moveTo>
                    <a:pt x="151857" y="312958"/>
                  </a:moveTo>
                  <a:lnTo>
                    <a:pt x="189821" y="312958"/>
                  </a:lnTo>
                  <a:lnTo>
                    <a:pt x="189821" y="331658"/>
                  </a:lnTo>
                  <a:lnTo>
                    <a:pt x="151857" y="331658"/>
                  </a:lnTo>
                  <a:close/>
                  <a:moveTo>
                    <a:pt x="75858" y="312958"/>
                  </a:moveTo>
                  <a:lnTo>
                    <a:pt x="113822" y="312958"/>
                  </a:lnTo>
                  <a:lnTo>
                    <a:pt x="113822" y="331658"/>
                  </a:lnTo>
                  <a:lnTo>
                    <a:pt x="75858" y="331658"/>
                  </a:lnTo>
                  <a:close/>
                  <a:moveTo>
                    <a:pt x="513011" y="293905"/>
                  </a:moveTo>
                  <a:lnTo>
                    <a:pt x="531640" y="293905"/>
                  </a:lnTo>
                  <a:lnTo>
                    <a:pt x="531640" y="331799"/>
                  </a:lnTo>
                  <a:lnTo>
                    <a:pt x="513011" y="331799"/>
                  </a:lnTo>
                  <a:close/>
                  <a:moveTo>
                    <a:pt x="484432" y="293905"/>
                  </a:moveTo>
                  <a:lnTo>
                    <a:pt x="503132" y="293905"/>
                  </a:lnTo>
                  <a:lnTo>
                    <a:pt x="503132" y="331799"/>
                  </a:lnTo>
                  <a:lnTo>
                    <a:pt x="484432" y="331799"/>
                  </a:lnTo>
                  <a:close/>
                  <a:moveTo>
                    <a:pt x="389451" y="293905"/>
                  </a:moveTo>
                  <a:lnTo>
                    <a:pt x="408080" y="293905"/>
                  </a:lnTo>
                  <a:lnTo>
                    <a:pt x="408080" y="331799"/>
                  </a:lnTo>
                  <a:lnTo>
                    <a:pt x="389451" y="331799"/>
                  </a:lnTo>
                  <a:close/>
                  <a:moveTo>
                    <a:pt x="313452" y="293905"/>
                  </a:moveTo>
                  <a:lnTo>
                    <a:pt x="332081" y="293905"/>
                  </a:lnTo>
                  <a:lnTo>
                    <a:pt x="332081" y="331799"/>
                  </a:lnTo>
                  <a:lnTo>
                    <a:pt x="313452" y="331799"/>
                  </a:lnTo>
                  <a:close/>
                  <a:moveTo>
                    <a:pt x="379607" y="284213"/>
                  </a:moveTo>
                  <a:lnTo>
                    <a:pt x="379607" y="341536"/>
                  </a:lnTo>
                  <a:lnTo>
                    <a:pt x="541508" y="341536"/>
                  </a:lnTo>
                  <a:lnTo>
                    <a:pt x="541508" y="284213"/>
                  </a:lnTo>
                  <a:close/>
                  <a:moveTo>
                    <a:pt x="227785" y="161242"/>
                  </a:moveTo>
                  <a:lnTo>
                    <a:pt x="256364" y="161242"/>
                  </a:lnTo>
                  <a:lnTo>
                    <a:pt x="256364" y="179871"/>
                  </a:lnTo>
                  <a:lnTo>
                    <a:pt x="227785" y="179871"/>
                  </a:lnTo>
                  <a:close/>
                  <a:moveTo>
                    <a:pt x="218152" y="151438"/>
                  </a:moveTo>
                  <a:lnTo>
                    <a:pt x="218152" y="341536"/>
                  </a:lnTo>
                  <a:lnTo>
                    <a:pt x="266037" y="341536"/>
                  </a:lnTo>
                  <a:lnTo>
                    <a:pt x="266037" y="151438"/>
                  </a:lnTo>
                  <a:close/>
                  <a:moveTo>
                    <a:pt x="85243" y="142260"/>
                  </a:moveTo>
                  <a:lnTo>
                    <a:pt x="104296" y="142260"/>
                  </a:lnTo>
                  <a:lnTo>
                    <a:pt x="104296" y="160819"/>
                  </a:lnTo>
                  <a:lnTo>
                    <a:pt x="85243" y="160819"/>
                  </a:lnTo>
                  <a:close/>
                  <a:moveTo>
                    <a:pt x="161454" y="132592"/>
                  </a:moveTo>
                  <a:lnTo>
                    <a:pt x="180154" y="132592"/>
                  </a:lnTo>
                  <a:lnTo>
                    <a:pt x="180154" y="198923"/>
                  </a:lnTo>
                  <a:lnTo>
                    <a:pt x="161454" y="198923"/>
                  </a:lnTo>
                  <a:close/>
                  <a:moveTo>
                    <a:pt x="142141" y="122910"/>
                  </a:moveTo>
                  <a:lnTo>
                    <a:pt x="142141" y="341536"/>
                  </a:lnTo>
                  <a:lnTo>
                    <a:pt x="199461" y="341536"/>
                  </a:lnTo>
                  <a:lnTo>
                    <a:pt x="199461" y="122910"/>
                  </a:lnTo>
                  <a:close/>
                  <a:moveTo>
                    <a:pt x="75858" y="113822"/>
                  </a:moveTo>
                  <a:lnTo>
                    <a:pt x="113822" y="113822"/>
                  </a:lnTo>
                  <a:lnTo>
                    <a:pt x="113822" y="132381"/>
                  </a:lnTo>
                  <a:lnTo>
                    <a:pt x="75858" y="132381"/>
                  </a:lnTo>
                  <a:close/>
                  <a:moveTo>
                    <a:pt x="303784" y="85384"/>
                  </a:moveTo>
                  <a:lnTo>
                    <a:pt x="341748" y="85384"/>
                  </a:lnTo>
                  <a:lnTo>
                    <a:pt x="341748" y="103943"/>
                  </a:lnTo>
                  <a:lnTo>
                    <a:pt x="303784" y="103943"/>
                  </a:lnTo>
                  <a:close/>
                  <a:moveTo>
                    <a:pt x="75858" y="85384"/>
                  </a:moveTo>
                  <a:lnTo>
                    <a:pt x="113822" y="85384"/>
                  </a:lnTo>
                  <a:lnTo>
                    <a:pt x="113822" y="103943"/>
                  </a:lnTo>
                  <a:lnTo>
                    <a:pt x="75858" y="103943"/>
                  </a:lnTo>
                  <a:close/>
                  <a:moveTo>
                    <a:pt x="66131" y="75541"/>
                  </a:moveTo>
                  <a:lnTo>
                    <a:pt x="66131" y="341536"/>
                  </a:lnTo>
                  <a:lnTo>
                    <a:pt x="123539" y="341536"/>
                  </a:lnTo>
                  <a:lnTo>
                    <a:pt x="123539" y="75541"/>
                  </a:lnTo>
                  <a:close/>
                  <a:moveTo>
                    <a:pt x="294328" y="56876"/>
                  </a:moveTo>
                  <a:lnTo>
                    <a:pt x="351274" y="56876"/>
                  </a:lnTo>
                  <a:lnTo>
                    <a:pt x="351274" y="75505"/>
                  </a:lnTo>
                  <a:lnTo>
                    <a:pt x="294328" y="75505"/>
                  </a:lnTo>
                  <a:close/>
                  <a:moveTo>
                    <a:pt x="294328" y="28438"/>
                  </a:moveTo>
                  <a:lnTo>
                    <a:pt x="351274" y="28438"/>
                  </a:lnTo>
                  <a:lnTo>
                    <a:pt x="351274" y="46997"/>
                  </a:lnTo>
                  <a:lnTo>
                    <a:pt x="294328" y="46997"/>
                  </a:lnTo>
                  <a:close/>
                  <a:moveTo>
                    <a:pt x="284639" y="18574"/>
                  </a:moveTo>
                  <a:lnTo>
                    <a:pt x="284639" y="132775"/>
                  </a:lnTo>
                  <a:lnTo>
                    <a:pt x="284639" y="142107"/>
                  </a:lnTo>
                  <a:lnTo>
                    <a:pt x="284639" y="341536"/>
                  </a:lnTo>
                  <a:lnTo>
                    <a:pt x="361005" y="341536"/>
                  </a:lnTo>
                  <a:lnTo>
                    <a:pt x="361005" y="18574"/>
                  </a:lnTo>
                  <a:close/>
                  <a:moveTo>
                    <a:pt x="266037" y="0"/>
                  </a:moveTo>
                  <a:lnTo>
                    <a:pt x="379607" y="0"/>
                  </a:lnTo>
                  <a:lnTo>
                    <a:pt x="379607" y="265639"/>
                  </a:lnTo>
                  <a:lnTo>
                    <a:pt x="560110" y="265639"/>
                  </a:lnTo>
                  <a:lnTo>
                    <a:pt x="560110" y="341448"/>
                  </a:lnTo>
                  <a:lnTo>
                    <a:pt x="560110" y="341536"/>
                  </a:lnTo>
                  <a:lnTo>
                    <a:pt x="607639" y="341536"/>
                  </a:lnTo>
                  <a:lnTo>
                    <a:pt x="607639" y="398059"/>
                  </a:lnTo>
                  <a:lnTo>
                    <a:pt x="0" y="398059"/>
                  </a:lnTo>
                  <a:lnTo>
                    <a:pt x="0" y="341536"/>
                  </a:lnTo>
                  <a:lnTo>
                    <a:pt x="47529" y="341536"/>
                  </a:lnTo>
                  <a:lnTo>
                    <a:pt x="47529" y="56967"/>
                  </a:lnTo>
                  <a:lnTo>
                    <a:pt x="142141" y="56967"/>
                  </a:lnTo>
                  <a:lnTo>
                    <a:pt x="142141" y="104336"/>
                  </a:lnTo>
                  <a:lnTo>
                    <a:pt x="218152" y="104336"/>
                  </a:lnTo>
                  <a:lnTo>
                    <a:pt x="218152" y="132775"/>
                  </a:lnTo>
                  <a:lnTo>
                    <a:pt x="266037" y="132775"/>
                  </a:lnTo>
                  <a:close/>
                </a:path>
              </a:pathLst>
            </a:custGeom>
            <a:solidFill>
              <a:schemeClr val="bg1"/>
            </a:solidFill>
            <a:ln>
              <a:noFill/>
            </a:ln>
          </p:spPr>
          <p:txBody>
            <a:bodyPr/>
            <a:lstStyle/>
            <a:p>
              <a:endParaRPr lang="zh-CN" altLang="en-US">
                <a:solidFill>
                  <a:srgbClr val="0D0D0D"/>
                </a:solidFill>
                <a:cs typeface="+mn-ea"/>
                <a:sym typeface="+mn-lt"/>
              </a:endParaRPr>
            </a:p>
          </p:txBody>
        </p:sp>
        <p:sp>
          <p:nvSpPr>
            <p:cNvPr id="58" name="íŝḻiḍê">
              <a:extLst>
                <a:ext uri="{FF2B5EF4-FFF2-40B4-BE49-F238E27FC236}">
                  <a16:creationId xmlns:a16="http://schemas.microsoft.com/office/drawing/2014/main" id="{AAF60FB4-EC60-43DE-9EFE-4E8D888D22AE}"/>
                </a:ext>
              </a:extLst>
            </p:cNvPr>
            <p:cNvSpPr txBox="1"/>
            <p:nvPr/>
          </p:nvSpPr>
          <p:spPr>
            <a:xfrm>
              <a:off x="698920" y="3347128"/>
              <a:ext cx="2519834" cy="562729"/>
            </a:xfrm>
            <a:prstGeom prst="rect">
              <a:avLst/>
            </a:prstGeom>
            <a:noFill/>
          </p:spPr>
          <p:txBody>
            <a:bodyPr wrap="square">
              <a:noAutofit/>
            </a:bodyPr>
            <a:lstStyle/>
            <a:p>
              <a:pPr>
                <a:lnSpc>
                  <a:spcPct val="120000"/>
                </a:lnSpc>
              </a:pPr>
              <a:r>
                <a:rPr lang="en-US" altLang="zh-CN" sz="1100" dirty="0">
                  <a:solidFill>
                    <a:srgbClr val="002060"/>
                  </a:solidFill>
                  <a:cs typeface="+mn-ea"/>
                  <a:sym typeface="+mn-lt"/>
                </a:rPr>
                <a:t>BIM + GIS model + drawing linkage + engineering quantity statistics</a:t>
              </a:r>
              <a:endParaRPr lang="zh-CN" altLang="en-US" sz="1100" dirty="0">
                <a:solidFill>
                  <a:srgbClr val="002060"/>
                </a:solidFill>
                <a:cs typeface="+mn-ea"/>
                <a:sym typeface="+mn-lt"/>
              </a:endParaRPr>
            </a:p>
          </p:txBody>
        </p:sp>
        <p:sp>
          <p:nvSpPr>
            <p:cNvPr id="59" name="îṡḻiḍè">
              <a:extLst>
                <a:ext uri="{FF2B5EF4-FFF2-40B4-BE49-F238E27FC236}">
                  <a16:creationId xmlns:a16="http://schemas.microsoft.com/office/drawing/2014/main" id="{074D18FA-9A93-4F3E-A647-E2E4FA1EAE5D}"/>
                </a:ext>
              </a:extLst>
            </p:cNvPr>
            <p:cNvSpPr txBox="1"/>
            <p:nvPr/>
          </p:nvSpPr>
          <p:spPr>
            <a:xfrm>
              <a:off x="441607" y="2955375"/>
              <a:ext cx="3173669" cy="299922"/>
            </a:xfrm>
            <a:prstGeom prst="rect">
              <a:avLst/>
            </a:prstGeom>
            <a:solidFill>
              <a:schemeClr val="tx2">
                <a:lumMod val="20000"/>
                <a:lumOff val="80000"/>
              </a:schemeClr>
            </a:solidFill>
          </p:spPr>
          <p:txBody>
            <a:bodyPr wrap="none">
              <a:noAutofit/>
            </a:bodyPr>
            <a:lstStyle/>
            <a:p>
              <a:pPr algn="r"/>
              <a:r>
                <a:rPr lang="en-US" altLang="zh-CN" sz="1600" b="1">
                  <a:solidFill>
                    <a:srgbClr val="002060"/>
                  </a:solidFill>
                  <a:cs typeface="+mn-ea"/>
                  <a:sym typeface="+mn-lt"/>
                </a:rPr>
                <a:t>Submodule: Model Management</a:t>
              </a:r>
              <a:endParaRPr lang="zh-CN" altLang="en-US" sz="1600" b="1" dirty="0">
                <a:solidFill>
                  <a:srgbClr val="002060"/>
                </a:solidFill>
                <a:cs typeface="+mn-ea"/>
                <a:sym typeface="+mn-lt"/>
              </a:endParaRPr>
            </a:p>
          </p:txBody>
        </p:sp>
      </p:grpSp>
      <p:pic>
        <p:nvPicPr>
          <p:cNvPr id="79" name="图片 78">
            <a:extLst>
              <a:ext uri="{FF2B5EF4-FFF2-40B4-BE49-F238E27FC236}">
                <a16:creationId xmlns:a16="http://schemas.microsoft.com/office/drawing/2014/main" id="{C32ED446-A497-4443-99A1-B8C326A7253C}"/>
              </a:ext>
            </a:extLst>
          </p:cNvPr>
          <p:cNvPicPr>
            <a:picLocks noChangeAspect="1"/>
          </p:cNvPicPr>
          <p:nvPr/>
        </p:nvPicPr>
        <p:blipFill>
          <a:blip r:embed="rId7"/>
          <a:stretch>
            <a:fillRect/>
          </a:stretch>
        </p:blipFill>
        <p:spPr>
          <a:xfrm>
            <a:off x="3864803" y="3240225"/>
            <a:ext cx="3741098" cy="1956354"/>
          </a:xfrm>
          <a:prstGeom prst="rect">
            <a:avLst/>
          </a:prstGeom>
        </p:spPr>
      </p:pic>
      <p:sp>
        <p:nvSpPr>
          <p:cNvPr id="4" name="矩形 3">
            <a:extLst>
              <a:ext uri="{FF2B5EF4-FFF2-40B4-BE49-F238E27FC236}">
                <a16:creationId xmlns:a16="http://schemas.microsoft.com/office/drawing/2014/main" id="{A9FA67F7-A1D8-D167-1641-A52B291E73D0}"/>
              </a:ext>
            </a:extLst>
          </p:cNvPr>
          <p:cNvSpPr/>
          <p:nvPr/>
        </p:nvSpPr>
        <p:spPr>
          <a:xfrm>
            <a:off x="742280" y="5634706"/>
            <a:ext cx="10707439" cy="13441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60000">
              <a:lnSpc>
                <a:spcPct val="150000"/>
              </a:lnSpc>
            </a:pPr>
            <a:r>
              <a:rPr lang="en-US" altLang="zh-CN" sz="1100" dirty="0">
                <a:solidFill>
                  <a:schemeClr val="tx1"/>
                </a:solidFill>
                <a:latin typeface="+mn-ea"/>
                <a:cs typeface="OPPOSans M" panose="00020600040101010101" pitchFamily="18" charset="-122"/>
              </a:rPr>
              <a:t>Based on the BIM model, the owner's construction management platform uses mobile hardware terminals (mobile phones, panoramic cameras, etc.) and Internet of Things technology (RFID technology, infrared thermal sensing technology, wireless network technology, etc.) to collect </a:t>
            </a:r>
            <a:r>
              <a:rPr lang="en-US" altLang="zh-CN" sz="1100" dirty="0">
                <a:solidFill>
                  <a:srgbClr val="FF0000"/>
                </a:solidFill>
                <a:latin typeface="+mn-ea"/>
                <a:cs typeface="OPPOSans M" panose="00020600040101010101" pitchFamily="18" charset="-122"/>
              </a:rPr>
              <a:t>progress, quality, safety, cost and environmental management data </a:t>
            </a:r>
            <a:r>
              <a:rPr lang="en-US" altLang="zh-CN" sz="1100" dirty="0">
                <a:solidFill>
                  <a:schemeClr val="tx1"/>
                </a:solidFill>
                <a:latin typeface="+mn-ea"/>
                <a:cs typeface="OPPOSans M" panose="00020600040101010101" pitchFamily="18" charset="-122"/>
              </a:rPr>
              <a:t>in the construction process in real time, and realizes integration, collaboration and sharing management through the platform; Use database technology to </a:t>
            </a:r>
            <a:r>
              <a:rPr lang="en-US" altLang="zh-CN" sz="1100" dirty="0">
                <a:solidFill>
                  <a:srgbClr val="FF0000"/>
                </a:solidFill>
                <a:latin typeface="+mn-ea"/>
                <a:cs typeface="OPPOSans M" panose="00020600040101010101" pitchFamily="18" charset="-122"/>
              </a:rPr>
              <a:t>intelligently analyze management data</a:t>
            </a:r>
            <a:r>
              <a:rPr lang="en-US" altLang="zh-CN" sz="1100" dirty="0">
                <a:solidFill>
                  <a:schemeClr val="tx1"/>
                </a:solidFill>
                <a:latin typeface="+mn-ea"/>
                <a:cs typeface="OPPOSans M" panose="00020600040101010101" pitchFamily="18" charset="-122"/>
              </a:rPr>
              <a:t>.</a:t>
            </a:r>
            <a:endParaRPr lang="zh-CN" altLang="en-US" sz="1100" dirty="0">
              <a:solidFill>
                <a:schemeClr val="tx1"/>
              </a:solidFill>
              <a:latin typeface="+mn-ea"/>
              <a:cs typeface="OPPOSans M" panose="00020600040101010101" pitchFamily="18" charset="-122"/>
            </a:endParaRPr>
          </a:p>
        </p:txBody>
      </p:sp>
    </p:spTree>
    <p:extLst>
      <p:ext uri="{BB962C8B-B14F-4D97-AF65-F5344CB8AC3E}">
        <p14:creationId xmlns:p14="http://schemas.microsoft.com/office/powerpoint/2010/main" val="25739094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DAA12-5F7E-AC5A-1B0D-304E95306886}"/>
            </a:ext>
          </a:extLst>
        </p:cNvPr>
        <p:cNvGrpSpPr/>
        <p:nvPr/>
      </p:nvGrpSpPr>
      <p:grpSpPr>
        <a:xfrm>
          <a:off x="0" y="0"/>
          <a:ext cx="0" cy="0"/>
          <a:chOff x="0" y="0"/>
          <a:chExt cx="0" cy="0"/>
        </a:xfrm>
      </p:grpSpPr>
      <p:pic>
        <p:nvPicPr>
          <p:cNvPr id="2" name="图片 1" descr="4-中文-黑色">
            <a:extLst>
              <a:ext uri="{FF2B5EF4-FFF2-40B4-BE49-F238E27FC236}">
                <a16:creationId xmlns:a16="http://schemas.microsoft.com/office/drawing/2014/main" id="{910C1830-863B-9211-A85D-B7C0CF4E7EDA}"/>
              </a:ext>
            </a:extLst>
          </p:cNvPr>
          <p:cNvPicPr>
            <a:picLocks noChangeAspect="1"/>
          </p:cNvPicPr>
          <p:nvPr>
            <p:custDataLst>
              <p:tags r:id="rId1"/>
            </p:custDataLst>
          </p:nvPr>
        </p:nvPicPr>
        <p:blipFill>
          <a:blip r:embed="rId12"/>
          <a:stretch>
            <a:fillRect/>
          </a:stretch>
        </p:blipFill>
        <p:spPr>
          <a:xfrm>
            <a:off x="0" y="0"/>
            <a:ext cx="2098040" cy="1180465"/>
          </a:xfrm>
          <a:prstGeom prst="rect">
            <a:avLst/>
          </a:prstGeom>
        </p:spPr>
      </p:pic>
      <p:cxnSp>
        <p:nvCxnSpPr>
          <p:cNvPr id="6" name="直接连接符 5">
            <a:extLst>
              <a:ext uri="{FF2B5EF4-FFF2-40B4-BE49-F238E27FC236}">
                <a16:creationId xmlns:a16="http://schemas.microsoft.com/office/drawing/2014/main" id="{6DBA0DF1-94CC-DDA7-8886-2424288097BB}"/>
              </a:ext>
            </a:extLst>
          </p:cNvPr>
          <p:cNvCxnSpPr/>
          <p:nvPr>
            <p:custDataLst>
              <p:tags r:id="rId2"/>
            </p:custDataLst>
          </p:nvPr>
        </p:nvCxnSpPr>
        <p:spPr>
          <a:xfrm>
            <a:off x="1993900" y="565812"/>
            <a:ext cx="7791450" cy="28575"/>
          </a:xfrm>
          <a:prstGeom prst="line">
            <a:avLst/>
          </a:prstGeom>
        </p:spPr>
        <p:style>
          <a:lnRef idx="1">
            <a:schemeClr val="accent1"/>
          </a:lnRef>
          <a:fillRef idx="0">
            <a:schemeClr val="accent1"/>
          </a:fillRef>
          <a:effectRef idx="0">
            <a:schemeClr val="accent1"/>
          </a:effectRef>
          <a:fontRef idx="minor">
            <a:schemeClr val="tx1"/>
          </a:fontRef>
        </p:style>
      </p:cxnSp>
      <p:sp>
        <p:nvSpPr>
          <p:cNvPr id="13" name="文本框 12">
            <a:extLst>
              <a:ext uri="{FF2B5EF4-FFF2-40B4-BE49-F238E27FC236}">
                <a16:creationId xmlns:a16="http://schemas.microsoft.com/office/drawing/2014/main" id="{CDB7FDA1-1D7A-8826-22EF-95DF5B105168}"/>
              </a:ext>
            </a:extLst>
          </p:cNvPr>
          <p:cNvSpPr txBox="1"/>
          <p:nvPr>
            <p:custDataLst>
              <p:tags r:id="rId3"/>
            </p:custDataLst>
          </p:nvPr>
        </p:nvSpPr>
        <p:spPr>
          <a:xfrm>
            <a:off x="2844800" y="565812"/>
            <a:ext cx="5814695" cy="523220"/>
          </a:xfrm>
          <a:prstGeom prst="rect">
            <a:avLst/>
          </a:prstGeom>
          <a:noFill/>
        </p:spPr>
        <p:txBody>
          <a:bodyPr wrap="square" rtlCol="0">
            <a:spAutoFit/>
          </a:bodyPr>
          <a:lstStyle>
            <a:defPPr>
              <a:defRPr lang="zh-CN"/>
            </a:defPPr>
            <a:lvl1pPr>
              <a:defRPr sz="2800">
                <a:solidFill>
                  <a:srgbClr val="195EAC"/>
                </a:solidFill>
                <a:latin typeface="思源黑体 CN Bold" panose="020B0800000000000000" charset="-122"/>
                <a:ea typeface="思源黑体 CN Bold" panose="020B0800000000000000" charset="-122"/>
              </a:defRPr>
            </a:lvl1pPr>
          </a:lstStyle>
          <a:p>
            <a:r>
              <a:rPr lang="en-US" altLang="zh-CN" dirty="0"/>
              <a:t>BIM+ Schedule Management</a:t>
            </a:r>
            <a:endParaRPr lang="zh-CN" altLang="en-US" dirty="0"/>
          </a:p>
        </p:txBody>
      </p:sp>
      <p:sp>
        <p:nvSpPr>
          <p:cNvPr id="4" name="文本框 43">
            <a:extLst>
              <a:ext uri="{FF2B5EF4-FFF2-40B4-BE49-F238E27FC236}">
                <a16:creationId xmlns:a16="http://schemas.microsoft.com/office/drawing/2014/main" id="{E28A7CDF-24C2-AC6B-3B77-9B2692EE892E}"/>
              </a:ext>
            </a:extLst>
          </p:cNvPr>
          <p:cNvSpPr txBox="1"/>
          <p:nvPr/>
        </p:nvSpPr>
        <p:spPr>
          <a:xfrm>
            <a:off x="355541" y="1533203"/>
            <a:ext cx="2274492" cy="5140766"/>
          </a:xfrm>
          <a:prstGeom prst="rect">
            <a:avLst/>
          </a:prstGeom>
          <a:noFill/>
        </p:spPr>
        <p:txBody>
          <a:bodyPr wrap="square" rtlCol="0">
            <a:spAutoFit/>
          </a:bodyPr>
          <a:lstStyle/>
          <a:p>
            <a:pPr>
              <a:lnSpc>
                <a:spcPct val="150000"/>
              </a:lnSpc>
            </a:pPr>
            <a:r>
              <a:rPr lang="en-US" altLang="zh-CN" sz="1100" kern="100" dirty="0">
                <a:solidFill>
                  <a:schemeClr val="accent6">
                    <a:lumMod val="10000"/>
                  </a:schemeClr>
                </a:solidFill>
                <a:latin typeface="+mn-ea"/>
                <a:cs typeface="Times New Roman" panose="02020603050405020304" pitchFamily="18" charset="0"/>
              </a:rPr>
              <a:t>Progress control:
1. Before implementation, use drone scanning to form an oblique photography model to </a:t>
            </a:r>
            <a:r>
              <a:rPr lang="en-US" altLang="zh-CN" sz="1100" kern="100" dirty="0">
                <a:solidFill>
                  <a:srgbClr val="FF0000"/>
                </a:solidFill>
                <a:latin typeface="+mn-ea"/>
                <a:cs typeface="Times New Roman" panose="02020603050405020304" pitchFamily="18" charset="0"/>
              </a:rPr>
              <a:t>truly restore the actual environmental status around the project</a:t>
            </a:r>
            <a:r>
              <a:rPr lang="en-US" altLang="zh-CN" sz="1100" kern="100" dirty="0">
                <a:solidFill>
                  <a:schemeClr val="accent6">
                    <a:lumMod val="10000"/>
                  </a:schemeClr>
                </a:solidFill>
                <a:latin typeface="+mn-ea"/>
                <a:cs typeface="Times New Roman" panose="02020603050405020304" pitchFamily="18" charset="0"/>
              </a:rPr>
              <a:t>. According to the construction organization and planning, the functional area and flow section are divided. Reasonably optimize the site layout and the construction sequence of the flow section,  </a:t>
            </a:r>
            <a:r>
              <a:rPr lang="en-US" altLang="zh-CN" sz="1100" kern="100" dirty="0">
                <a:solidFill>
                  <a:srgbClr val="FF0000"/>
                </a:solidFill>
                <a:latin typeface="+mn-ea"/>
                <a:cs typeface="Times New Roman" panose="02020603050405020304" pitchFamily="18" charset="0"/>
              </a:rPr>
              <a:t>complete the dynamic field layout analysis and integration simulation</a:t>
            </a:r>
            <a:r>
              <a:rPr lang="en-US" altLang="zh-CN" sz="1100" kern="100" dirty="0">
                <a:solidFill>
                  <a:schemeClr val="accent6">
                    <a:lumMod val="10000"/>
                  </a:schemeClr>
                </a:solidFill>
                <a:latin typeface="+mn-ea"/>
                <a:cs typeface="Times New Roman" panose="02020603050405020304" pitchFamily="18" charset="0"/>
              </a:rPr>
              <a:t>.
2. Use BIM software to connect the schedule with the model,  deduce the </a:t>
            </a:r>
            <a:r>
              <a:rPr lang="en-US" altLang="zh-CN" sz="1100" kern="100" dirty="0">
                <a:solidFill>
                  <a:srgbClr val="FF0000"/>
                </a:solidFill>
                <a:latin typeface="+mn-ea"/>
                <a:cs typeface="Times New Roman" panose="02020603050405020304" pitchFamily="18" charset="0"/>
              </a:rPr>
              <a:t>overall construction of the project</a:t>
            </a:r>
            <a:r>
              <a:rPr lang="en-US" altLang="zh-CN" sz="1100" kern="100" dirty="0">
                <a:solidFill>
                  <a:schemeClr val="accent6">
                    <a:lumMod val="10000"/>
                  </a:schemeClr>
                </a:solidFill>
                <a:latin typeface="+mn-ea"/>
                <a:cs typeface="Times New Roman" panose="02020603050405020304" pitchFamily="18" charset="0"/>
              </a:rPr>
              <a:t>.</a:t>
            </a:r>
            <a:endParaRPr lang="zh-CN" altLang="zh-CN" sz="1100" kern="100" dirty="0">
              <a:solidFill>
                <a:schemeClr val="accent6">
                  <a:lumMod val="10000"/>
                </a:schemeClr>
              </a:solidFill>
              <a:effectLst/>
              <a:latin typeface="+mn-ea"/>
              <a:ea typeface="+mn-ea"/>
              <a:cs typeface="Times New Roman" panose="02020603050405020304" pitchFamily="18" charset="0"/>
            </a:endParaRPr>
          </a:p>
        </p:txBody>
      </p:sp>
      <p:sp>
        <p:nvSpPr>
          <p:cNvPr id="7" name="文本框 6">
            <a:extLst>
              <a:ext uri="{FF2B5EF4-FFF2-40B4-BE49-F238E27FC236}">
                <a16:creationId xmlns:a16="http://schemas.microsoft.com/office/drawing/2014/main" id="{A750EB7F-5BBA-2519-B3C4-1E823A721F63}"/>
              </a:ext>
            </a:extLst>
          </p:cNvPr>
          <p:cNvSpPr txBox="1"/>
          <p:nvPr/>
        </p:nvSpPr>
        <p:spPr>
          <a:xfrm>
            <a:off x="7332759" y="1211497"/>
            <a:ext cx="4503700" cy="1219308"/>
          </a:xfrm>
          <a:prstGeom prst="rect">
            <a:avLst/>
          </a:prstGeom>
          <a:noFill/>
        </p:spPr>
        <p:txBody>
          <a:bodyPr wrap="square">
            <a:spAutoFit/>
          </a:bodyPr>
          <a:lstStyle/>
          <a:p>
            <a:pPr>
              <a:lnSpc>
                <a:spcPct val="150000"/>
              </a:lnSpc>
            </a:pPr>
            <a:r>
              <a:rPr lang="en-US" altLang="zh-CN" sz="1000" kern="100" dirty="0">
                <a:solidFill>
                  <a:schemeClr val="accent6">
                    <a:lumMod val="10000"/>
                  </a:schemeClr>
                </a:solidFill>
                <a:latin typeface="微软雅黑" panose="020B0503020204020204" pitchFamily="34" charset="-122"/>
                <a:ea typeface="微软雅黑" panose="020B0503020204020204" pitchFamily="34" charset="-122"/>
                <a:cs typeface="Times New Roman" panose="02020603050405020304" pitchFamily="18" charset="0"/>
              </a:rPr>
              <a:t>3. Prepare the schedule based on the construction management platform, hook up the BIM model, follow up the completion progress every week, monitor whether the on-site progress meets the plan requirements, </a:t>
            </a:r>
            <a:r>
              <a:rPr lang="en-US" altLang="zh-CN" sz="1000"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reflect the schedule deviation and correct the deviation </a:t>
            </a:r>
            <a:r>
              <a:rPr lang="en-US" altLang="zh-CN" sz="1000" kern="100" dirty="0">
                <a:solidFill>
                  <a:schemeClr val="accent6">
                    <a:lumMod val="10000"/>
                  </a:schemeClr>
                </a:solidFill>
                <a:latin typeface="微软雅黑" panose="020B0503020204020204" pitchFamily="34" charset="-122"/>
                <a:ea typeface="微软雅黑" panose="020B0503020204020204" pitchFamily="34" charset="-122"/>
                <a:cs typeface="Times New Roman" panose="02020603050405020304" pitchFamily="18" charset="0"/>
              </a:rPr>
              <a:t>in time to ensure that the construction period goal is achieved.</a:t>
            </a:r>
            <a:endParaRPr lang="zh-CN" altLang="en-US" sz="1000" kern="100" dirty="0">
              <a:solidFill>
                <a:schemeClr val="accent6">
                  <a:lumMod val="10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8" name="图片 7">
            <a:extLst>
              <a:ext uri="{FF2B5EF4-FFF2-40B4-BE49-F238E27FC236}">
                <a16:creationId xmlns:a16="http://schemas.microsoft.com/office/drawing/2014/main" id="{48A7892E-27D1-4068-51A6-4EFAF3A46AAE}"/>
              </a:ext>
            </a:extLst>
          </p:cNvPr>
          <p:cNvPicPr>
            <a:picLocks noChangeAspect="1"/>
          </p:cNvPicPr>
          <p:nvPr/>
        </p:nvPicPr>
        <p:blipFill>
          <a:blip r:embed="rId13"/>
          <a:stretch>
            <a:fillRect/>
          </a:stretch>
        </p:blipFill>
        <p:spPr>
          <a:xfrm>
            <a:off x="7065187" y="2466965"/>
            <a:ext cx="5079367" cy="2583257"/>
          </a:xfrm>
          <a:prstGeom prst="rect">
            <a:avLst/>
          </a:prstGeom>
        </p:spPr>
      </p:pic>
      <p:pic>
        <p:nvPicPr>
          <p:cNvPr id="9" name="施工组787号云南省昆明市呈贡区文体活动中心PPP项目施工阶段BIM协同应用（原版）">
            <a:hlinkClick r:id="" action="ppaction://media"/>
            <a:extLst>
              <a:ext uri="{FF2B5EF4-FFF2-40B4-BE49-F238E27FC236}">
                <a16:creationId xmlns:a16="http://schemas.microsoft.com/office/drawing/2014/main" id="{06955EE8-6D6D-DE82-A64D-3ECAEB975A3D}"/>
              </a:ext>
            </a:extLst>
          </p:cNvPr>
          <p:cNvPicPr>
            <a:picLocks noChangeAspect="1"/>
          </p:cNvPicPr>
          <p:nvPr>
            <a:videoFile r:link="rId5"/>
            <p:extLst>
              <p:ext uri="{DAA4B4D4-6D71-4841-9C94-3DE7FCFB9230}">
                <p14:media xmlns:p14="http://schemas.microsoft.com/office/powerpoint/2010/main" r:embed="rId4"/>
              </p:ext>
            </p:extLst>
          </p:nvPr>
        </p:nvPicPr>
        <p:blipFill>
          <a:blip r:embed="rId14"/>
          <a:stretch>
            <a:fillRect/>
          </a:stretch>
        </p:blipFill>
        <p:spPr>
          <a:xfrm>
            <a:off x="7065186" y="3758593"/>
            <a:ext cx="5079367" cy="2978355"/>
          </a:xfrm>
          <a:prstGeom prst="rect">
            <a:avLst/>
          </a:prstGeom>
          <a:ln>
            <a:solidFill>
              <a:schemeClr val="accent6">
                <a:lumMod val="10000"/>
              </a:schemeClr>
            </a:solidFill>
          </a:ln>
        </p:spPr>
      </p:pic>
      <p:pic>
        <p:nvPicPr>
          <p:cNvPr id="10" name="倾斜+场布修改_2">
            <a:hlinkClick r:id="" action="ppaction://media"/>
            <a:extLst>
              <a:ext uri="{FF2B5EF4-FFF2-40B4-BE49-F238E27FC236}">
                <a16:creationId xmlns:a16="http://schemas.microsoft.com/office/drawing/2014/main" id="{4E01A8E3-0CC1-B3C9-C560-F204251B05FF}"/>
              </a:ext>
            </a:extLst>
          </p:cNvPr>
          <p:cNvPicPr>
            <a:picLocks noChangeAspect="1"/>
          </p:cNvPicPr>
          <p:nvPr>
            <a:videoFile r:link="rId7"/>
            <p:extLst>
              <p:ext uri="{DAA4B4D4-6D71-4841-9C94-3DE7FCFB9230}">
                <p14:media xmlns:p14="http://schemas.microsoft.com/office/powerpoint/2010/main" r:embed="rId6"/>
              </p:ext>
            </p:extLst>
          </p:nvPr>
        </p:nvPicPr>
        <p:blipFill>
          <a:blip r:embed="rId15"/>
          <a:stretch>
            <a:fillRect/>
          </a:stretch>
        </p:blipFill>
        <p:spPr>
          <a:xfrm>
            <a:off x="2829360" y="1717575"/>
            <a:ext cx="4014981" cy="2258427"/>
          </a:xfrm>
          <a:prstGeom prst="rect">
            <a:avLst/>
          </a:prstGeom>
        </p:spPr>
      </p:pic>
      <p:pic>
        <p:nvPicPr>
          <p:cNvPr id="11" name="媒体1_batch">
            <a:hlinkClick r:id="" action="ppaction://media"/>
            <a:extLst>
              <a:ext uri="{FF2B5EF4-FFF2-40B4-BE49-F238E27FC236}">
                <a16:creationId xmlns:a16="http://schemas.microsoft.com/office/drawing/2014/main" id="{96387B11-8AD4-1B95-45D3-836B8BA311DB}"/>
              </a:ext>
            </a:extLst>
          </p:cNvPr>
          <p:cNvPicPr>
            <a:picLocks noChangeAspect="1"/>
          </p:cNvPicPr>
          <p:nvPr>
            <a:videoFile r:link="rId9"/>
            <p:extLst>
              <p:ext uri="{DAA4B4D4-6D71-4841-9C94-3DE7FCFB9230}">
                <p14:media xmlns:p14="http://schemas.microsoft.com/office/powerpoint/2010/main" r:embed="rId8"/>
              </p:ext>
            </p:extLst>
          </p:nvPr>
        </p:nvPicPr>
        <p:blipFill>
          <a:blip r:embed="rId16"/>
          <a:srcRect l="13996"/>
          <a:stretch/>
        </p:blipFill>
        <p:spPr>
          <a:xfrm>
            <a:off x="2844800" y="4084994"/>
            <a:ext cx="4049486" cy="2648520"/>
          </a:xfrm>
          <a:prstGeom prst="rect">
            <a:avLst/>
          </a:prstGeom>
        </p:spPr>
      </p:pic>
    </p:spTree>
    <p:extLst>
      <p:ext uri="{BB962C8B-B14F-4D97-AF65-F5344CB8AC3E}">
        <p14:creationId xmlns:p14="http://schemas.microsoft.com/office/powerpoint/2010/main" val="2081643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41" fill="hold"/>
                                        <p:tgtEl>
                                          <p:spTgt spid="9"/>
                                        </p:tgtEl>
                                      </p:cBhvr>
                                    </p:cmd>
                                  </p:childTnLst>
                                </p:cTn>
                              </p:par>
                            </p:childTnLst>
                          </p:cTn>
                        </p:par>
                        <p:par>
                          <p:cTn id="7" fill="hold">
                            <p:stCondLst>
                              <p:cond delay="3541"/>
                            </p:stCondLst>
                            <p:childTnLst>
                              <p:par>
                                <p:cTn id="8" presetID="1" presetClass="mediacall" presetSubtype="0" fill="hold" nodeType="afterEffect">
                                  <p:stCondLst>
                                    <p:cond delay="0"/>
                                  </p:stCondLst>
                                  <p:childTnLst>
                                    <p:cmd type="call" cmd="playFrom(0.0)">
                                      <p:cBhvr>
                                        <p:cTn id="9" dur="28188" fill="hold"/>
                                        <p:tgtEl>
                                          <p:spTgt spid="11"/>
                                        </p:tgtEl>
                                      </p:cBhvr>
                                    </p:cmd>
                                  </p:childTnLst>
                                </p:cTn>
                              </p:par>
                            </p:childTnLst>
                          </p:cTn>
                        </p:par>
                        <p:par>
                          <p:cTn id="10" fill="hold">
                            <p:stCondLst>
                              <p:cond delay="31729"/>
                            </p:stCondLst>
                            <p:childTnLst>
                              <p:par>
                                <p:cTn id="11" presetID="1" presetClass="mediacall" presetSubtype="0" fill="hold" nodeType="afterEffect">
                                  <p:stCondLst>
                                    <p:cond delay="0"/>
                                  </p:stCondLst>
                                  <p:childTnLst>
                                    <p:cmd type="call" cmd="playFrom(0.0)">
                                      <p:cBhvr>
                                        <p:cTn id="12" dur="2980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13" repeatCount="indefinite" fill="hold" display="0">
                  <p:stCondLst>
                    <p:cond delay="indefinite"/>
                  </p:stCondLst>
                </p:cTn>
                <p:tgtEl>
                  <p:spTgt spid="9"/>
                </p:tgtEl>
              </p:cMediaNode>
            </p:video>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9"/>
                                        </p:tgtEl>
                                      </p:cBhvr>
                                    </p:cmd>
                                  </p:childTnLst>
                                </p:cTn>
                              </p:par>
                            </p:childTnLst>
                          </p:cTn>
                        </p:par>
                      </p:childTnLst>
                    </p:cTn>
                  </p:par>
                </p:childTnLst>
              </p:cTn>
              <p:nextCondLst>
                <p:cond evt="onClick" delay="0">
                  <p:tgtEl>
                    <p:spTgt spid="9"/>
                  </p:tgtEl>
                </p:cond>
              </p:nextCondLst>
            </p:seq>
            <p:video>
              <p:cMediaNode vol="80000">
                <p:cTn id="19" fill="hold" display="0">
                  <p:stCondLst>
                    <p:cond delay="indefinite"/>
                  </p:stCondLst>
                </p:cTn>
                <p:tgtEl>
                  <p:spTgt spid="11"/>
                </p:tgtEl>
              </p:cMediaNode>
            </p:video>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11"/>
                                        </p:tgtEl>
                                      </p:cBhvr>
                                    </p:cmd>
                                  </p:childTnLst>
                                </p:cTn>
                              </p:par>
                            </p:childTnLst>
                          </p:cTn>
                        </p:par>
                      </p:childTnLst>
                    </p:cTn>
                  </p:par>
                </p:childTnLst>
              </p:cTn>
              <p:nextCondLst>
                <p:cond evt="onClick" delay="0">
                  <p:tgtEl>
                    <p:spTgt spid="11"/>
                  </p:tgtEl>
                </p:cond>
              </p:nextCondLst>
            </p:seq>
            <p:video>
              <p:cMediaNode vol="80000">
                <p:cTn id="25" repeatCount="indefinite" fill="hold" display="0">
                  <p:stCondLst>
                    <p:cond delay="indefinite"/>
                  </p:stCondLst>
                </p:cTn>
                <p:tgtEl>
                  <p:spTgt spid="10"/>
                </p:tgtEl>
              </p:cMediaNode>
            </p:video>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00ECDC-9ADC-2E94-F53A-6EE337374038}"/>
            </a:ext>
          </a:extLst>
        </p:cNvPr>
        <p:cNvGrpSpPr/>
        <p:nvPr/>
      </p:nvGrpSpPr>
      <p:grpSpPr>
        <a:xfrm>
          <a:off x="0" y="0"/>
          <a:ext cx="0" cy="0"/>
          <a:chOff x="0" y="0"/>
          <a:chExt cx="0" cy="0"/>
        </a:xfrm>
      </p:grpSpPr>
      <p:pic>
        <p:nvPicPr>
          <p:cNvPr id="2" name="图片 1" descr="4-中文-黑色">
            <a:extLst>
              <a:ext uri="{FF2B5EF4-FFF2-40B4-BE49-F238E27FC236}">
                <a16:creationId xmlns:a16="http://schemas.microsoft.com/office/drawing/2014/main" id="{ACE870E0-EF34-D443-5228-50DABAB9839F}"/>
              </a:ext>
            </a:extLst>
          </p:cNvPr>
          <p:cNvPicPr>
            <a:picLocks noChangeAspect="1"/>
          </p:cNvPicPr>
          <p:nvPr>
            <p:custDataLst>
              <p:tags r:id="rId1"/>
            </p:custDataLst>
          </p:nvPr>
        </p:nvPicPr>
        <p:blipFill>
          <a:blip r:embed="rId8"/>
          <a:stretch>
            <a:fillRect/>
          </a:stretch>
        </p:blipFill>
        <p:spPr>
          <a:xfrm>
            <a:off x="0" y="0"/>
            <a:ext cx="2098040" cy="1180465"/>
          </a:xfrm>
          <a:prstGeom prst="rect">
            <a:avLst/>
          </a:prstGeom>
        </p:spPr>
      </p:pic>
      <p:cxnSp>
        <p:nvCxnSpPr>
          <p:cNvPr id="6" name="直接连接符 5">
            <a:extLst>
              <a:ext uri="{FF2B5EF4-FFF2-40B4-BE49-F238E27FC236}">
                <a16:creationId xmlns:a16="http://schemas.microsoft.com/office/drawing/2014/main" id="{938538BA-4FEA-5C31-1F38-5A2FCA578F07}"/>
              </a:ext>
            </a:extLst>
          </p:cNvPr>
          <p:cNvCxnSpPr/>
          <p:nvPr>
            <p:custDataLst>
              <p:tags r:id="rId2"/>
            </p:custDataLst>
          </p:nvPr>
        </p:nvCxnSpPr>
        <p:spPr>
          <a:xfrm>
            <a:off x="1993900" y="565812"/>
            <a:ext cx="7791450" cy="28575"/>
          </a:xfrm>
          <a:prstGeom prst="line">
            <a:avLst/>
          </a:prstGeom>
        </p:spPr>
        <p:style>
          <a:lnRef idx="1">
            <a:schemeClr val="accent1"/>
          </a:lnRef>
          <a:fillRef idx="0">
            <a:schemeClr val="accent1"/>
          </a:fillRef>
          <a:effectRef idx="0">
            <a:schemeClr val="accent1"/>
          </a:effectRef>
          <a:fontRef idx="minor">
            <a:schemeClr val="tx1"/>
          </a:fontRef>
        </p:style>
      </p:cxnSp>
      <p:sp>
        <p:nvSpPr>
          <p:cNvPr id="17" name="文本框 43">
            <a:extLst>
              <a:ext uri="{FF2B5EF4-FFF2-40B4-BE49-F238E27FC236}">
                <a16:creationId xmlns:a16="http://schemas.microsoft.com/office/drawing/2014/main" id="{CB78C8B7-7772-39FB-AA0E-AC6632D774F9}"/>
              </a:ext>
            </a:extLst>
          </p:cNvPr>
          <p:cNvSpPr txBox="1"/>
          <p:nvPr/>
        </p:nvSpPr>
        <p:spPr>
          <a:xfrm>
            <a:off x="342899" y="1385609"/>
            <a:ext cx="5961736" cy="1167692"/>
          </a:xfrm>
          <a:prstGeom prst="rect">
            <a:avLst/>
          </a:prstGeom>
          <a:noFill/>
        </p:spPr>
        <p:txBody>
          <a:bodyPr wrap="square" rtlCol="0">
            <a:spAutoFit/>
          </a:bodyPr>
          <a:lstStyle/>
          <a:p>
            <a:pPr>
              <a:lnSpc>
                <a:spcPct val="150000"/>
              </a:lnSpc>
            </a:pPr>
            <a:r>
              <a:rPr lang="en-US" altLang="zh-CN" sz="1200" kern="100" dirty="0">
                <a:solidFill>
                  <a:schemeClr val="accent6">
                    <a:lumMod val="10000"/>
                  </a:schemeClr>
                </a:solidFill>
                <a:latin typeface="微软雅黑" panose="020B0503020204020204" pitchFamily="34" charset="-122"/>
                <a:ea typeface="微软雅黑" panose="020B0503020204020204" pitchFamily="34" charset="-122"/>
                <a:cs typeface="Times New Roman" panose="02020603050405020304" pitchFamily="18" charset="0"/>
              </a:rPr>
              <a:t>1. Through the 3D laser scanner, the on-site construction point cloud data can be quickly obtained, </a:t>
            </a:r>
            <a:r>
              <a:rPr lang="en-US" altLang="zh-CN" sz="1200"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the construction error of the main structure can be quickly detected</a:t>
            </a:r>
            <a:r>
              <a:rPr lang="en-US" altLang="zh-CN" sz="1200" kern="100" dirty="0">
                <a:solidFill>
                  <a:schemeClr val="accent6">
                    <a:lumMod val="10000"/>
                  </a:schemeClr>
                </a:solidFill>
                <a:latin typeface="微软雅黑" panose="020B0503020204020204" pitchFamily="34" charset="-122"/>
                <a:ea typeface="微软雅黑" panose="020B0503020204020204" pitchFamily="34" charset="-122"/>
                <a:cs typeface="Times New Roman" panose="02020603050405020304" pitchFamily="18" charset="0"/>
              </a:rPr>
              <a:t>, the BIM model can be modified to ensure </a:t>
            </a:r>
            <a:r>
              <a:rPr lang="en-US" altLang="zh-CN" sz="1200"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the consistency between the BIM model and the site</a:t>
            </a:r>
            <a:r>
              <a:rPr lang="en-US" altLang="zh-CN" sz="1200" kern="100" dirty="0">
                <a:solidFill>
                  <a:schemeClr val="accent6">
                    <a:lumMod val="10000"/>
                  </a:schemeClr>
                </a:solidFill>
                <a:latin typeface="微软雅黑" panose="020B0503020204020204" pitchFamily="34" charset="-122"/>
                <a:ea typeface="微软雅黑" panose="020B0503020204020204" pitchFamily="34" charset="-122"/>
                <a:cs typeface="Times New Roman" panose="02020603050405020304" pitchFamily="18" charset="0"/>
              </a:rPr>
              <a:t>.</a:t>
            </a:r>
            <a:endParaRPr lang="zh-CN" altLang="zh-CN" sz="1200" kern="100" dirty="0">
              <a:solidFill>
                <a:schemeClr val="accent6">
                  <a:lumMod val="10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8" name="文本框 43">
            <a:extLst>
              <a:ext uri="{FF2B5EF4-FFF2-40B4-BE49-F238E27FC236}">
                <a16:creationId xmlns:a16="http://schemas.microsoft.com/office/drawing/2014/main" id="{CB83FF1A-DB0F-3AAE-E0F0-3800B6E06F2A}"/>
              </a:ext>
            </a:extLst>
          </p:cNvPr>
          <p:cNvSpPr txBox="1"/>
          <p:nvPr/>
        </p:nvSpPr>
        <p:spPr>
          <a:xfrm>
            <a:off x="6657016" y="1386931"/>
            <a:ext cx="5243976" cy="1332031"/>
          </a:xfrm>
          <a:prstGeom prst="rect">
            <a:avLst/>
          </a:prstGeom>
          <a:noFill/>
        </p:spPr>
        <p:txBody>
          <a:bodyPr wrap="square" rtlCol="0">
            <a:spAutoFit/>
          </a:bodyPr>
          <a:lstStyle/>
          <a:p>
            <a:pPr>
              <a:lnSpc>
                <a:spcPct val="150000"/>
              </a:lnSpc>
            </a:pPr>
            <a:r>
              <a:rPr lang="en-US" altLang="zh-CN" sz="1100" kern="100" dirty="0">
                <a:solidFill>
                  <a:schemeClr val="accent6">
                    <a:lumMod val="10000"/>
                  </a:schemeClr>
                </a:solidFill>
                <a:latin typeface="微软雅黑" panose="020B0503020204020204" pitchFamily="34" charset="-122"/>
                <a:ea typeface="微软雅黑" panose="020B0503020204020204" pitchFamily="34" charset="-122"/>
                <a:cs typeface="Times New Roman" panose="02020603050405020304" pitchFamily="18" charset="0"/>
              </a:rPr>
              <a:t>2. In the implementation stage of the on-site pipeline, the model is imported into the mobile terminal equipment, and the on-site QR code assists in positioning</a:t>
            </a:r>
            <a:r>
              <a:rPr lang="en-US" altLang="zh-CN" sz="1100"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 the on-site construction quality inspection is carried out</a:t>
            </a:r>
            <a:r>
              <a:rPr lang="en-US" altLang="zh-CN" sz="1100" kern="100" dirty="0">
                <a:solidFill>
                  <a:schemeClr val="accent6">
                    <a:lumMod val="10000"/>
                  </a:schemeClr>
                </a:solidFill>
                <a:latin typeface="微软雅黑" panose="020B0503020204020204" pitchFamily="34" charset="-122"/>
                <a:ea typeface="微软雅黑" panose="020B0503020204020204" pitchFamily="34" charset="-122"/>
                <a:cs typeface="Times New Roman" panose="02020603050405020304" pitchFamily="18" charset="0"/>
              </a:rPr>
              <a:t>. Follow up and participate in the on-site construction disclosure and process quality monitoring throughout the process.</a:t>
            </a:r>
            <a:endParaRPr lang="zh-CN" altLang="zh-CN" sz="1100" b="1"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0" name="文本框 19">
            <a:extLst>
              <a:ext uri="{FF2B5EF4-FFF2-40B4-BE49-F238E27FC236}">
                <a16:creationId xmlns:a16="http://schemas.microsoft.com/office/drawing/2014/main" id="{4D934420-6F18-5C9F-8811-3D6C8CEFB525}"/>
              </a:ext>
            </a:extLst>
          </p:cNvPr>
          <p:cNvSpPr txBox="1"/>
          <p:nvPr>
            <p:custDataLst>
              <p:tags r:id="rId3"/>
            </p:custDataLst>
          </p:nvPr>
        </p:nvSpPr>
        <p:spPr>
          <a:xfrm>
            <a:off x="3578818" y="640528"/>
            <a:ext cx="5034364" cy="523220"/>
          </a:xfrm>
          <a:prstGeom prst="rect">
            <a:avLst/>
          </a:prstGeom>
          <a:noFill/>
        </p:spPr>
        <p:txBody>
          <a:bodyPr wrap="square" rtlCol="0">
            <a:spAutoFit/>
          </a:bodyPr>
          <a:lstStyle>
            <a:defPPr>
              <a:defRPr lang="zh-CN"/>
            </a:defPPr>
            <a:lvl1pPr>
              <a:defRPr sz="2800">
                <a:solidFill>
                  <a:srgbClr val="195EAC"/>
                </a:solidFill>
                <a:latin typeface="思源黑体 CN Bold" panose="020B0800000000000000" charset="-122"/>
                <a:ea typeface="思源黑体 CN Bold" panose="020B0800000000000000" charset="-122"/>
              </a:defRPr>
            </a:lvl1pPr>
          </a:lstStyle>
          <a:p>
            <a:r>
              <a:rPr lang="en-US" altLang="zh-CN"/>
              <a:t>BIM + Quality Management</a:t>
            </a:r>
            <a:endParaRPr lang="zh-CN" altLang="en-US" dirty="0"/>
          </a:p>
        </p:txBody>
      </p:sp>
      <p:pic>
        <p:nvPicPr>
          <p:cNvPr id="22" name="图片 21">
            <a:extLst>
              <a:ext uri="{FF2B5EF4-FFF2-40B4-BE49-F238E27FC236}">
                <a16:creationId xmlns:a16="http://schemas.microsoft.com/office/drawing/2014/main" id="{16D71CC5-1083-1FC0-0541-D2668A07839D}"/>
              </a:ext>
            </a:extLst>
          </p:cNvPr>
          <p:cNvPicPr>
            <a:picLocks noChangeAspect="1"/>
          </p:cNvPicPr>
          <p:nvPr/>
        </p:nvPicPr>
        <p:blipFill>
          <a:blip r:embed="rId9"/>
          <a:stretch>
            <a:fillRect/>
          </a:stretch>
        </p:blipFill>
        <p:spPr>
          <a:xfrm>
            <a:off x="342899" y="2849094"/>
            <a:ext cx="6030679" cy="3926486"/>
          </a:xfrm>
          <a:prstGeom prst="rect">
            <a:avLst/>
          </a:prstGeom>
        </p:spPr>
      </p:pic>
      <p:pic>
        <p:nvPicPr>
          <p:cNvPr id="23" name="20220802_134621">
            <a:hlinkClick r:id="" action="ppaction://media"/>
            <a:extLst>
              <a:ext uri="{FF2B5EF4-FFF2-40B4-BE49-F238E27FC236}">
                <a16:creationId xmlns:a16="http://schemas.microsoft.com/office/drawing/2014/main" id="{E94E727F-4C26-BA94-DC15-EDA73126596D}"/>
              </a:ext>
            </a:extLst>
          </p:cNvPr>
          <p:cNvPicPr/>
          <p:nvPr>
            <a:videoFile r:link="rId5"/>
            <p:extLst>
              <p:ext uri="{DAA4B4D4-6D71-4841-9C94-3DE7FCFB9230}">
                <p14:media xmlns:p14="http://schemas.microsoft.com/office/powerpoint/2010/main" r:embed="rId4"/>
              </p:ext>
            </p:extLst>
          </p:nvPr>
        </p:nvPicPr>
        <p:blipFill>
          <a:blip r:embed="rId10"/>
          <a:stretch>
            <a:fillRect/>
          </a:stretch>
        </p:blipFill>
        <p:spPr>
          <a:xfrm>
            <a:off x="6657016" y="2874011"/>
            <a:ext cx="5534984" cy="3876652"/>
          </a:xfrm>
          <a:prstGeom prst="rect">
            <a:avLst/>
          </a:prstGeom>
        </p:spPr>
      </p:pic>
      <p:sp>
        <p:nvSpPr>
          <p:cNvPr id="4" name="矩形 3">
            <a:extLst>
              <a:ext uri="{FF2B5EF4-FFF2-40B4-BE49-F238E27FC236}">
                <a16:creationId xmlns:a16="http://schemas.microsoft.com/office/drawing/2014/main" id="{B5079D7D-FE8F-8EC5-96F8-EBBC4C7695AB}"/>
              </a:ext>
            </a:extLst>
          </p:cNvPr>
          <p:cNvSpPr/>
          <p:nvPr/>
        </p:nvSpPr>
        <p:spPr>
          <a:xfrm>
            <a:off x="2256182" y="4412974"/>
            <a:ext cx="2037521" cy="1804498"/>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ltLang="zh-CN" sz="1400" b="0" i="0" dirty="0">
                <a:solidFill>
                  <a:srgbClr val="525252"/>
                </a:solidFill>
                <a:effectLst/>
                <a:latin typeface="RobotoSlab"/>
              </a:rPr>
              <a:t>Use 3D scanning to scan the site found that the site reserved and embedded locations of 4×SC50 and 2×SC32 were inconsistent with the BIM model</a:t>
            </a:r>
            <a:endParaRPr lang="zh-CN" altLang="en-US" sz="1400" dirty="0"/>
          </a:p>
        </p:txBody>
      </p:sp>
      <p:sp>
        <p:nvSpPr>
          <p:cNvPr id="7" name="矩形: 圆角 6">
            <a:extLst>
              <a:ext uri="{FF2B5EF4-FFF2-40B4-BE49-F238E27FC236}">
                <a16:creationId xmlns:a16="http://schemas.microsoft.com/office/drawing/2014/main" id="{9B6F6BC4-D76F-50F2-E4A4-AC588A4AD64A}"/>
              </a:ext>
            </a:extLst>
          </p:cNvPr>
          <p:cNvSpPr/>
          <p:nvPr/>
        </p:nvSpPr>
        <p:spPr>
          <a:xfrm>
            <a:off x="1318982" y="6463695"/>
            <a:ext cx="3911920" cy="31188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200" b="0" i="0" dirty="0">
                <a:solidFill>
                  <a:srgbClr val="525252"/>
                </a:solidFill>
                <a:effectLst/>
                <a:latin typeface="RobotoSlab"/>
              </a:rPr>
              <a:t>High-precision reserved opening quality acceptance</a:t>
            </a:r>
            <a:endParaRPr lang="zh-CN" altLang="en-US" sz="1200" dirty="0"/>
          </a:p>
        </p:txBody>
      </p:sp>
    </p:spTree>
    <p:extLst>
      <p:ext uri="{BB962C8B-B14F-4D97-AF65-F5344CB8AC3E}">
        <p14:creationId xmlns:p14="http://schemas.microsoft.com/office/powerpoint/2010/main" val="3235567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9950"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additive="base">
                                        <p:cTn id="11" dur="1" fill="hold"/>
                                        <p:tgtEl>
                                          <p:spTgt spid="23"/>
                                        </p:tgtEl>
                                      </p:cBhvr>
                                    </p:cmd>
                                  </p:childTnLst>
                                </p:cTn>
                              </p:par>
                            </p:childTnLst>
                          </p:cTn>
                        </p:par>
                      </p:childTnLst>
                    </p:cTn>
                  </p:par>
                </p:childTnLst>
              </p:cTn>
              <p:nextCondLst>
                <p:cond evt="onClick" delay="0">
                  <p:tgtEl>
                    <p:spTgt spid="23"/>
                  </p:tgtEl>
                </p:cond>
              </p:nextCondLst>
            </p:seq>
            <p:video>
              <p:cMediaNode>
                <p:cTn id="12" repeatCount="indefinite" fill="hold" display="1">
                  <p:stCondLst>
                    <p:cond delay="indefinite"/>
                  </p:stCondLst>
                </p:cTn>
                <p:tgtEl>
                  <p:spTgt spid="2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DF796-8EA8-1597-7868-50DEC4250A0A}"/>
            </a:ext>
          </a:extLst>
        </p:cNvPr>
        <p:cNvGrpSpPr/>
        <p:nvPr/>
      </p:nvGrpSpPr>
      <p:grpSpPr>
        <a:xfrm>
          <a:off x="0" y="0"/>
          <a:ext cx="0" cy="0"/>
          <a:chOff x="0" y="0"/>
          <a:chExt cx="0" cy="0"/>
        </a:xfrm>
      </p:grpSpPr>
      <p:pic>
        <p:nvPicPr>
          <p:cNvPr id="2" name="图片 1" descr="4-中文-黑色">
            <a:extLst>
              <a:ext uri="{FF2B5EF4-FFF2-40B4-BE49-F238E27FC236}">
                <a16:creationId xmlns:a16="http://schemas.microsoft.com/office/drawing/2014/main" id="{9256475D-E4F6-DCE1-F754-6D4B521740AB}"/>
              </a:ext>
            </a:extLst>
          </p:cNvPr>
          <p:cNvPicPr>
            <a:picLocks noChangeAspect="1"/>
          </p:cNvPicPr>
          <p:nvPr>
            <p:custDataLst>
              <p:tags r:id="rId1"/>
            </p:custDataLst>
          </p:nvPr>
        </p:nvPicPr>
        <p:blipFill>
          <a:blip r:embed="rId6"/>
          <a:stretch>
            <a:fillRect/>
          </a:stretch>
        </p:blipFill>
        <p:spPr>
          <a:xfrm>
            <a:off x="0" y="0"/>
            <a:ext cx="2098040" cy="1180465"/>
          </a:xfrm>
          <a:prstGeom prst="rect">
            <a:avLst/>
          </a:prstGeom>
        </p:spPr>
      </p:pic>
      <p:cxnSp>
        <p:nvCxnSpPr>
          <p:cNvPr id="6" name="直接连接符 5">
            <a:extLst>
              <a:ext uri="{FF2B5EF4-FFF2-40B4-BE49-F238E27FC236}">
                <a16:creationId xmlns:a16="http://schemas.microsoft.com/office/drawing/2014/main" id="{482E315C-77FE-609A-3C53-47658EFCA2C3}"/>
              </a:ext>
            </a:extLst>
          </p:cNvPr>
          <p:cNvCxnSpPr/>
          <p:nvPr>
            <p:custDataLst>
              <p:tags r:id="rId2"/>
            </p:custDataLst>
          </p:nvPr>
        </p:nvCxnSpPr>
        <p:spPr>
          <a:xfrm>
            <a:off x="1993900" y="565812"/>
            <a:ext cx="7791450" cy="28575"/>
          </a:xfrm>
          <a:prstGeom prst="line">
            <a:avLst/>
          </a:prstGeom>
        </p:spPr>
        <p:style>
          <a:lnRef idx="1">
            <a:schemeClr val="accent1"/>
          </a:lnRef>
          <a:fillRef idx="0">
            <a:schemeClr val="accent1"/>
          </a:fillRef>
          <a:effectRef idx="0">
            <a:schemeClr val="accent1"/>
          </a:effectRef>
          <a:fontRef idx="minor">
            <a:schemeClr val="tx1"/>
          </a:fontRef>
        </p:style>
      </p:cxnSp>
      <p:sp>
        <p:nvSpPr>
          <p:cNvPr id="13" name="文本框 12">
            <a:extLst>
              <a:ext uri="{FF2B5EF4-FFF2-40B4-BE49-F238E27FC236}">
                <a16:creationId xmlns:a16="http://schemas.microsoft.com/office/drawing/2014/main" id="{4C58DC61-A8BC-35F2-62E4-CFDFFDCD7AD1}"/>
              </a:ext>
            </a:extLst>
          </p:cNvPr>
          <p:cNvSpPr txBox="1"/>
          <p:nvPr>
            <p:custDataLst>
              <p:tags r:id="rId3"/>
            </p:custDataLst>
          </p:nvPr>
        </p:nvSpPr>
        <p:spPr>
          <a:xfrm>
            <a:off x="362584" y="844460"/>
            <a:ext cx="4616920" cy="523220"/>
          </a:xfrm>
          <a:prstGeom prst="rect">
            <a:avLst/>
          </a:prstGeom>
          <a:noFill/>
        </p:spPr>
        <p:txBody>
          <a:bodyPr wrap="square" rtlCol="0">
            <a:spAutoFit/>
          </a:bodyPr>
          <a:lstStyle>
            <a:defPPr>
              <a:defRPr lang="zh-CN"/>
            </a:defPPr>
            <a:lvl1pPr>
              <a:defRPr sz="2800">
                <a:solidFill>
                  <a:srgbClr val="195EAC"/>
                </a:solidFill>
                <a:latin typeface="思源黑体 CN Bold" panose="020B0800000000000000" charset="-122"/>
                <a:ea typeface="思源黑体 CN Bold" panose="020B0800000000000000" charset="-122"/>
              </a:defRPr>
            </a:lvl1pPr>
          </a:lstStyle>
          <a:p>
            <a:r>
              <a:rPr lang="en-US" altLang="zh-CN" dirty="0"/>
              <a:t>BIM + Cost Management</a:t>
            </a:r>
            <a:endParaRPr lang="zh-CN" altLang="en-US" dirty="0"/>
          </a:p>
        </p:txBody>
      </p:sp>
      <p:sp>
        <p:nvSpPr>
          <p:cNvPr id="3" name="箭头: 右 6">
            <a:extLst>
              <a:ext uri="{FF2B5EF4-FFF2-40B4-BE49-F238E27FC236}">
                <a16:creationId xmlns:a16="http://schemas.microsoft.com/office/drawing/2014/main" id="{123FD1A4-FC4F-310F-06E8-5F4BD5981969}"/>
              </a:ext>
            </a:extLst>
          </p:cNvPr>
          <p:cNvSpPr/>
          <p:nvPr/>
        </p:nvSpPr>
        <p:spPr>
          <a:xfrm>
            <a:off x="5439510" y="5912692"/>
            <a:ext cx="1254659" cy="3983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8D8AF247-5114-1077-2193-3C9117A3C56F}"/>
              </a:ext>
            </a:extLst>
          </p:cNvPr>
          <p:cNvSpPr/>
          <p:nvPr/>
        </p:nvSpPr>
        <p:spPr>
          <a:xfrm>
            <a:off x="168965" y="5494868"/>
            <a:ext cx="5270545" cy="1169551"/>
          </a:xfrm>
          <a:prstGeom prst="rect">
            <a:avLst/>
          </a:prstGeom>
        </p:spPr>
        <p:txBody>
          <a:bodyPr wrap="square">
            <a:spAutoFit/>
          </a:bodyPr>
          <a:lstStyle/>
          <a:p>
            <a:pPr marL="285750" indent="-285750">
              <a:buFont typeface="Arial" panose="020B0604020202020204" pitchFamily="34" charset="0"/>
              <a:buChar char="•"/>
            </a:pPr>
            <a:r>
              <a:rPr lang="en-US" altLang="zh-CN" sz="1400"/>
              <a:t>The BIM consulting unit is deepened from the design model to the takeoff model, and the model depth is LOD400.
The BIM consulting unit completes the review and mapping of the takeoff model, and completes the BIM-based quantity statistics together with the cost unit.</a:t>
            </a:r>
            <a:endParaRPr lang="zh-CN" altLang="en-US" sz="1400" dirty="0"/>
          </a:p>
        </p:txBody>
      </p:sp>
      <p:sp>
        <p:nvSpPr>
          <p:cNvPr id="11" name="矩形 10">
            <a:extLst>
              <a:ext uri="{FF2B5EF4-FFF2-40B4-BE49-F238E27FC236}">
                <a16:creationId xmlns:a16="http://schemas.microsoft.com/office/drawing/2014/main" id="{B8269F38-1867-1F0E-81DE-0137941FA361}"/>
              </a:ext>
            </a:extLst>
          </p:cNvPr>
          <p:cNvSpPr/>
          <p:nvPr/>
        </p:nvSpPr>
        <p:spPr>
          <a:xfrm>
            <a:off x="6844573" y="5240833"/>
            <a:ext cx="5270545" cy="1569660"/>
          </a:xfrm>
          <a:prstGeom prst="rect">
            <a:avLst/>
          </a:prstGeom>
        </p:spPr>
        <p:txBody>
          <a:bodyPr wrap="square">
            <a:spAutoFit/>
          </a:bodyPr>
          <a:lstStyle/>
          <a:p>
            <a:pPr marL="285750" indent="-285750">
              <a:buFont typeface="Arial" panose="020B0604020202020204" pitchFamily="34" charset="0"/>
              <a:buChar char="•"/>
            </a:pPr>
            <a:r>
              <a:rPr lang="en-US" altLang="zh-CN" sz="1200"/>
              <a:t>Based on the cost management module of the BIM platform, the whole process of cost integration management is realized, including BIM image progress approval, 5D integration, material tracking, material actual plan comparison, investment analysis and comparison, change management, bidding assistance, settlement management, etc.
This stage of the work is jointly completed by Party A's management team, BIM consultants, construction units, cost consulting units, and supervision units.</a:t>
            </a:r>
            <a:endParaRPr lang="zh-CN" altLang="en-US" sz="1200" dirty="0"/>
          </a:p>
        </p:txBody>
      </p:sp>
      <p:grpSp>
        <p:nvGrpSpPr>
          <p:cNvPr id="12" name="组合 11">
            <a:extLst>
              <a:ext uri="{FF2B5EF4-FFF2-40B4-BE49-F238E27FC236}">
                <a16:creationId xmlns:a16="http://schemas.microsoft.com/office/drawing/2014/main" id="{C867065D-C0A4-50A6-F907-A1B6D671AA94}"/>
              </a:ext>
            </a:extLst>
          </p:cNvPr>
          <p:cNvGrpSpPr/>
          <p:nvPr/>
        </p:nvGrpSpPr>
        <p:grpSpPr>
          <a:xfrm>
            <a:off x="579555" y="1249724"/>
            <a:ext cx="5945052" cy="2128051"/>
            <a:chOff x="309258" y="1010914"/>
            <a:chExt cx="5630837" cy="2366840"/>
          </a:xfrm>
        </p:grpSpPr>
        <p:sp>
          <p:nvSpPr>
            <p:cNvPr id="14" name="形状 13">
              <a:extLst>
                <a:ext uri="{FF2B5EF4-FFF2-40B4-BE49-F238E27FC236}">
                  <a16:creationId xmlns:a16="http://schemas.microsoft.com/office/drawing/2014/main" id="{BE19F991-2E6D-4729-A17E-1C97B6B9F645}"/>
                </a:ext>
              </a:extLst>
            </p:cNvPr>
            <p:cNvSpPr/>
            <p:nvPr/>
          </p:nvSpPr>
          <p:spPr>
            <a:xfrm>
              <a:off x="1065311" y="1321301"/>
              <a:ext cx="2304160" cy="1767229"/>
            </a:xfrm>
            <a:prstGeom prst="leftCircularArrow">
              <a:avLst>
                <a:gd name="adj1" fmla="val 2550"/>
                <a:gd name="adj2" fmla="val 309429"/>
                <a:gd name="adj3" fmla="val 2084940"/>
                <a:gd name="adj4" fmla="val 9024489"/>
                <a:gd name="adj5" fmla="val 2975"/>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zh-CN" altLang="en-US" dirty="0"/>
            </a:p>
          </p:txBody>
        </p:sp>
        <p:sp>
          <p:nvSpPr>
            <p:cNvPr id="15" name="箭头: 环形 14">
              <a:extLst>
                <a:ext uri="{FF2B5EF4-FFF2-40B4-BE49-F238E27FC236}">
                  <a16:creationId xmlns:a16="http://schemas.microsoft.com/office/drawing/2014/main" id="{73194701-E7CD-9156-F754-D1B80EF196E9}"/>
                </a:ext>
              </a:extLst>
            </p:cNvPr>
            <p:cNvSpPr/>
            <p:nvPr/>
          </p:nvSpPr>
          <p:spPr>
            <a:xfrm>
              <a:off x="3300572" y="1393306"/>
              <a:ext cx="1984448" cy="1984448"/>
            </a:xfrm>
            <a:prstGeom prst="circularArrow">
              <a:avLst>
                <a:gd name="adj1" fmla="val 2271"/>
                <a:gd name="adj2" fmla="val 273786"/>
                <a:gd name="adj3" fmla="val 19550703"/>
                <a:gd name="adj4" fmla="val 12575511"/>
                <a:gd name="adj5" fmla="val 265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zh-CN" altLang="en-US"/>
            </a:p>
          </p:txBody>
        </p:sp>
        <p:sp>
          <p:nvSpPr>
            <p:cNvPr id="16" name="矩形 15">
              <a:extLst>
                <a:ext uri="{FF2B5EF4-FFF2-40B4-BE49-F238E27FC236}">
                  <a16:creationId xmlns:a16="http://schemas.microsoft.com/office/drawing/2014/main" id="{0A32F504-F7AD-83AA-2DF4-06996D39C7BE}"/>
                </a:ext>
              </a:extLst>
            </p:cNvPr>
            <p:cNvSpPr/>
            <p:nvPr/>
          </p:nvSpPr>
          <p:spPr bwMode="auto">
            <a:xfrm>
              <a:off x="309258" y="2022576"/>
              <a:ext cx="1644775" cy="58193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altLang="zh-CN" sz="1100" dirty="0">
                  <a:solidFill>
                    <a:schemeClr val="tx1"/>
                  </a:solidFill>
                  <a:latin typeface="Arial" pitchFamily="34" charset="0"/>
                  <a:ea typeface="宋体" pitchFamily="2" charset="-122"/>
                </a:rPr>
                <a:t>Design and Construction BIM model</a:t>
              </a:r>
              <a:endParaRPr lang="zh-CN" altLang="en-US" sz="1000" dirty="0">
                <a:solidFill>
                  <a:schemeClr val="tx1"/>
                </a:solidFill>
                <a:latin typeface="Arial" pitchFamily="34" charset="0"/>
                <a:ea typeface="宋体" pitchFamily="2" charset="-122"/>
              </a:endParaRPr>
            </a:p>
          </p:txBody>
        </p:sp>
        <p:sp>
          <p:nvSpPr>
            <p:cNvPr id="17" name="矩形 16">
              <a:extLst>
                <a:ext uri="{FF2B5EF4-FFF2-40B4-BE49-F238E27FC236}">
                  <a16:creationId xmlns:a16="http://schemas.microsoft.com/office/drawing/2014/main" id="{29C79A09-B1AA-7E0B-3371-86338D476E70}"/>
                </a:ext>
              </a:extLst>
            </p:cNvPr>
            <p:cNvSpPr/>
            <p:nvPr/>
          </p:nvSpPr>
          <p:spPr bwMode="auto">
            <a:xfrm>
              <a:off x="2688530" y="2060904"/>
              <a:ext cx="1224085" cy="543601"/>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altLang="zh-CN" sz="1400" dirty="0">
                  <a:solidFill>
                    <a:schemeClr val="tx1"/>
                  </a:solidFill>
                  <a:latin typeface="Arial" pitchFamily="34" charset="0"/>
                  <a:ea typeface="宋体" pitchFamily="2" charset="-122"/>
                </a:rPr>
                <a:t>BIM model of Cost Takeoff</a:t>
              </a:r>
              <a:endParaRPr lang="zh-CN" altLang="en-US" sz="1400" dirty="0">
                <a:solidFill>
                  <a:schemeClr val="tx1"/>
                </a:solidFill>
                <a:latin typeface="Arial" pitchFamily="34" charset="0"/>
                <a:ea typeface="宋体" pitchFamily="2" charset="-122"/>
              </a:endParaRPr>
            </a:p>
          </p:txBody>
        </p:sp>
        <p:sp>
          <p:nvSpPr>
            <p:cNvPr id="18" name="矩形 17">
              <a:extLst>
                <a:ext uri="{FF2B5EF4-FFF2-40B4-BE49-F238E27FC236}">
                  <a16:creationId xmlns:a16="http://schemas.microsoft.com/office/drawing/2014/main" id="{6C169C77-C9E1-B243-7375-893823E7B081}"/>
                </a:ext>
              </a:extLst>
            </p:cNvPr>
            <p:cNvSpPr/>
            <p:nvPr/>
          </p:nvSpPr>
          <p:spPr bwMode="auto">
            <a:xfrm>
              <a:off x="4716010" y="2060905"/>
              <a:ext cx="1224085" cy="54360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altLang="zh-CN" sz="1200">
                  <a:solidFill>
                    <a:schemeClr val="tx1"/>
                  </a:solidFill>
                  <a:latin typeface="Arial" pitchFamily="34" charset="0"/>
                  <a:ea typeface="宋体" pitchFamily="2" charset="-122"/>
                </a:rPr>
                <a:t>Cost Inventory Report</a:t>
              </a:r>
              <a:endParaRPr lang="zh-CN" altLang="en-US" sz="1200" dirty="0">
                <a:solidFill>
                  <a:schemeClr val="tx1"/>
                </a:solidFill>
                <a:latin typeface="Arial" pitchFamily="34" charset="0"/>
                <a:ea typeface="宋体" pitchFamily="2" charset="-122"/>
              </a:endParaRPr>
            </a:p>
          </p:txBody>
        </p:sp>
        <p:sp>
          <p:nvSpPr>
            <p:cNvPr id="19" name="文本框 18">
              <a:extLst>
                <a:ext uri="{FF2B5EF4-FFF2-40B4-BE49-F238E27FC236}">
                  <a16:creationId xmlns:a16="http://schemas.microsoft.com/office/drawing/2014/main" id="{B5A558A7-4842-25E9-953D-1851A0B8E7B0}"/>
                </a:ext>
              </a:extLst>
            </p:cNvPr>
            <p:cNvSpPr txBox="1"/>
            <p:nvPr/>
          </p:nvSpPr>
          <p:spPr>
            <a:xfrm>
              <a:off x="1599401" y="2894755"/>
              <a:ext cx="1343980" cy="420688"/>
            </a:xfrm>
            <a:prstGeom prst="rect">
              <a:avLst/>
            </a:prstGeom>
            <a:noFill/>
          </p:spPr>
          <p:txBody>
            <a:bodyPr wrap="none" rtlCol="0">
              <a:spAutoFit/>
            </a:bodyPr>
            <a:lstStyle/>
            <a:p>
              <a:pPr algn="just">
                <a:lnSpc>
                  <a:spcPct val="180000"/>
                </a:lnSpc>
              </a:pPr>
              <a:r>
                <a:rPr lang="en-US" altLang="zh-CN" sz="1200" b="1">
                  <a:solidFill>
                    <a:schemeClr val="bg1">
                      <a:lumMod val="50000"/>
                    </a:schemeClr>
                  </a:solidFill>
                  <a:latin typeface="微软雅黑" panose="020B0503020204020204" pitchFamily="34" charset="-122"/>
                  <a:ea typeface="微软雅黑" panose="020B0503020204020204" pitchFamily="34" charset="-122"/>
                </a:rPr>
                <a:t>Model mapping</a:t>
              </a:r>
              <a:endParaRPr lang="zh-CN" altLang="en-US" sz="12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0" name="文本框 19">
              <a:extLst>
                <a:ext uri="{FF2B5EF4-FFF2-40B4-BE49-F238E27FC236}">
                  <a16:creationId xmlns:a16="http://schemas.microsoft.com/office/drawing/2014/main" id="{E7D1FAA6-99A0-BE51-5F5D-B40F736E9F96}"/>
                </a:ext>
              </a:extLst>
            </p:cNvPr>
            <p:cNvSpPr txBox="1"/>
            <p:nvPr/>
          </p:nvSpPr>
          <p:spPr>
            <a:xfrm>
              <a:off x="3535852" y="1010914"/>
              <a:ext cx="1749168" cy="420688"/>
            </a:xfrm>
            <a:prstGeom prst="rect">
              <a:avLst/>
            </a:prstGeom>
            <a:noFill/>
          </p:spPr>
          <p:txBody>
            <a:bodyPr wrap="square" rtlCol="0">
              <a:spAutoFit/>
            </a:bodyPr>
            <a:lstStyle/>
            <a:p>
              <a:pPr algn="just">
                <a:lnSpc>
                  <a:spcPct val="180000"/>
                </a:lnSpc>
              </a:pPr>
              <a:r>
                <a:rPr lang="en-US" altLang="zh-CN" sz="1200" b="1">
                  <a:solidFill>
                    <a:schemeClr val="bg1">
                      <a:lumMod val="50000"/>
                    </a:schemeClr>
                  </a:solidFill>
                  <a:latin typeface="微软雅黑" panose="020B0503020204020204" pitchFamily="34" charset="-122"/>
                  <a:ea typeface="微软雅黑" panose="020B0503020204020204" pitchFamily="34" charset="-122"/>
                </a:rPr>
                <a:t>Calculate summaries</a:t>
              </a:r>
              <a:endParaRPr lang="zh-CN" altLang="en-US" sz="1200" b="1" dirty="0">
                <a:solidFill>
                  <a:schemeClr val="bg1">
                    <a:lumMod val="50000"/>
                  </a:schemeClr>
                </a:solidFill>
                <a:latin typeface="微软雅黑" panose="020B0503020204020204" pitchFamily="34" charset="-122"/>
                <a:ea typeface="微软雅黑" panose="020B0503020204020204" pitchFamily="34" charset="-122"/>
              </a:endParaRPr>
            </a:p>
          </p:txBody>
        </p:sp>
      </p:grpSp>
      <p:pic>
        <p:nvPicPr>
          <p:cNvPr id="21" name="图片 20">
            <a:extLst>
              <a:ext uri="{FF2B5EF4-FFF2-40B4-BE49-F238E27FC236}">
                <a16:creationId xmlns:a16="http://schemas.microsoft.com/office/drawing/2014/main" id="{23A625FD-685F-FE5A-8129-A2ACB684E0B9}"/>
              </a:ext>
            </a:extLst>
          </p:cNvPr>
          <p:cNvPicPr>
            <a:picLocks noChangeAspect="1"/>
          </p:cNvPicPr>
          <p:nvPr/>
        </p:nvPicPr>
        <p:blipFill>
          <a:blip r:embed="rId7"/>
          <a:stretch>
            <a:fillRect/>
          </a:stretch>
        </p:blipFill>
        <p:spPr>
          <a:xfrm>
            <a:off x="619173" y="3461932"/>
            <a:ext cx="1460590" cy="1162018"/>
          </a:xfrm>
          <a:prstGeom prst="rect">
            <a:avLst/>
          </a:prstGeom>
          <a:ln w="12700">
            <a:solidFill>
              <a:schemeClr val="accent2">
                <a:lumMod val="40000"/>
                <a:lumOff val="60000"/>
              </a:schemeClr>
            </a:solidFill>
          </a:ln>
        </p:spPr>
      </p:pic>
      <p:pic>
        <p:nvPicPr>
          <p:cNvPr id="22" name="图片 21">
            <a:extLst>
              <a:ext uri="{FF2B5EF4-FFF2-40B4-BE49-F238E27FC236}">
                <a16:creationId xmlns:a16="http://schemas.microsoft.com/office/drawing/2014/main" id="{CC47EF54-E63D-EE7B-EA8A-34AC4C38C4E6}"/>
              </a:ext>
            </a:extLst>
          </p:cNvPr>
          <p:cNvPicPr>
            <a:picLocks noChangeAspect="1"/>
          </p:cNvPicPr>
          <p:nvPr/>
        </p:nvPicPr>
        <p:blipFill>
          <a:blip r:embed="rId8"/>
          <a:stretch>
            <a:fillRect/>
          </a:stretch>
        </p:blipFill>
        <p:spPr>
          <a:xfrm>
            <a:off x="2137775" y="3443996"/>
            <a:ext cx="1487090" cy="1176629"/>
          </a:xfrm>
          <a:prstGeom prst="rect">
            <a:avLst/>
          </a:prstGeom>
          <a:ln w="12700">
            <a:solidFill>
              <a:schemeClr val="accent2">
                <a:lumMod val="40000"/>
                <a:lumOff val="60000"/>
              </a:schemeClr>
            </a:solidFill>
          </a:ln>
        </p:spPr>
      </p:pic>
      <p:pic>
        <p:nvPicPr>
          <p:cNvPr id="23" name="图片 22">
            <a:extLst>
              <a:ext uri="{FF2B5EF4-FFF2-40B4-BE49-F238E27FC236}">
                <a16:creationId xmlns:a16="http://schemas.microsoft.com/office/drawing/2014/main" id="{E6F3A646-9563-7126-95D4-E7934DA8798C}"/>
              </a:ext>
            </a:extLst>
          </p:cNvPr>
          <p:cNvPicPr>
            <a:picLocks noChangeAspect="1"/>
          </p:cNvPicPr>
          <p:nvPr/>
        </p:nvPicPr>
        <p:blipFill>
          <a:blip r:embed="rId9"/>
          <a:stretch>
            <a:fillRect/>
          </a:stretch>
        </p:blipFill>
        <p:spPr>
          <a:xfrm>
            <a:off x="3682585" y="3414691"/>
            <a:ext cx="1436391" cy="1195484"/>
          </a:xfrm>
          <a:prstGeom prst="rect">
            <a:avLst/>
          </a:prstGeom>
          <a:ln w="12700">
            <a:solidFill>
              <a:schemeClr val="accent2">
                <a:lumMod val="40000"/>
                <a:lumOff val="60000"/>
              </a:schemeClr>
            </a:solidFill>
          </a:ln>
        </p:spPr>
      </p:pic>
      <p:pic>
        <p:nvPicPr>
          <p:cNvPr id="24" name="图片 23">
            <a:extLst>
              <a:ext uri="{FF2B5EF4-FFF2-40B4-BE49-F238E27FC236}">
                <a16:creationId xmlns:a16="http://schemas.microsoft.com/office/drawing/2014/main" id="{31D4A99B-A33A-DD4E-CEFE-4E6E87109789}"/>
              </a:ext>
            </a:extLst>
          </p:cNvPr>
          <p:cNvPicPr>
            <a:picLocks noChangeAspect="1"/>
          </p:cNvPicPr>
          <p:nvPr/>
        </p:nvPicPr>
        <p:blipFill>
          <a:blip r:embed="rId10"/>
          <a:stretch>
            <a:fillRect/>
          </a:stretch>
        </p:blipFill>
        <p:spPr>
          <a:xfrm>
            <a:off x="5187171" y="3416264"/>
            <a:ext cx="1598745" cy="1253355"/>
          </a:xfrm>
          <a:prstGeom prst="rect">
            <a:avLst/>
          </a:prstGeom>
          <a:ln w="12700">
            <a:solidFill>
              <a:schemeClr val="accent2">
                <a:lumMod val="40000"/>
                <a:lumOff val="60000"/>
              </a:schemeClr>
            </a:solidFill>
          </a:ln>
        </p:spPr>
      </p:pic>
      <p:sp>
        <p:nvSpPr>
          <p:cNvPr id="25" name="圆角矩形 7">
            <a:extLst>
              <a:ext uri="{FF2B5EF4-FFF2-40B4-BE49-F238E27FC236}">
                <a16:creationId xmlns:a16="http://schemas.microsoft.com/office/drawing/2014/main" id="{BB356A10-04A5-7A22-5C7D-2DB7BC15E792}"/>
              </a:ext>
            </a:extLst>
          </p:cNvPr>
          <p:cNvSpPr/>
          <p:nvPr/>
        </p:nvSpPr>
        <p:spPr>
          <a:xfrm>
            <a:off x="1861938" y="4700113"/>
            <a:ext cx="3271622" cy="608396"/>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solidFill>
                  <a:srgbClr val="FF0000"/>
                </a:solidFill>
              </a:rPr>
              <a:t>Based on BIM takeoff tools</a:t>
            </a:r>
            <a:endParaRPr lang="zh-CN" altLang="en-US" dirty="0">
              <a:solidFill>
                <a:srgbClr val="FF0000"/>
              </a:solidFill>
            </a:endParaRPr>
          </a:p>
        </p:txBody>
      </p:sp>
      <p:cxnSp>
        <p:nvCxnSpPr>
          <p:cNvPr id="26" name="直接连接符 25">
            <a:extLst>
              <a:ext uri="{FF2B5EF4-FFF2-40B4-BE49-F238E27FC236}">
                <a16:creationId xmlns:a16="http://schemas.microsoft.com/office/drawing/2014/main" id="{58CA44BE-8F46-8DFA-1148-F1FB8764FC17}"/>
              </a:ext>
            </a:extLst>
          </p:cNvPr>
          <p:cNvCxnSpPr/>
          <p:nvPr/>
        </p:nvCxnSpPr>
        <p:spPr>
          <a:xfrm>
            <a:off x="6939369" y="1090369"/>
            <a:ext cx="0" cy="4054721"/>
          </a:xfrm>
          <a:prstGeom prst="line">
            <a:avLst/>
          </a:prstGeom>
          <a:ln w="38100">
            <a:prstDash val="dash"/>
          </a:ln>
        </p:spPr>
        <p:style>
          <a:lnRef idx="1">
            <a:schemeClr val="accent5"/>
          </a:lnRef>
          <a:fillRef idx="0">
            <a:schemeClr val="accent5"/>
          </a:fillRef>
          <a:effectRef idx="0">
            <a:schemeClr val="accent5"/>
          </a:effectRef>
          <a:fontRef idx="minor">
            <a:schemeClr val="tx1"/>
          </a:fontRef>
        </p:style>
      </p:cxnSp>
      <p:sp>
        <p:nvSpPr>
          <p:cNvPr id="29" name="文本框 28">
            <a:extLst>
              <a:ext uri="{FF2B5EF4-FFF2-40B4-BE49-F238E27FC236}">
                <a16:creationId xmlns:a16="http://schemas.microsoft.com/office/drawing/2014/main" id="{22DDDCFE-08AC-9FBD-AD9D-E6E410ACC28B}"/>
              </a:ext>
            </a:extLst>
          </p:cNvPr>
          <p:cNvSpPr txBox="1"/>
          <p:nvPr/>
        </p:nvSpPr>
        <p:spPr>
          <a:xfrm>
            <a:off x="9361619" y="1471540"/>
            <a:ext cx="2840842" cy="2960875"/>
          </a:xfrm>
          <a:prstGeom prst="rect">
            <a:avLst/>
          </a:prstGeom>
          <a:noFill/>
        </p:spPr>
        <p:txBody>
          <a:bodyPr wrap="none" rtlCol="0">
            <a:spAutoFit/>
          </a:bodyPr>
          <a:lstStyle/>
          <a:p>
            <a:pPr>
              <a:lnSpc>
                <a:spcPct val="150000"/>
              </a:lnSpc>
            </a:pPr>
            <a:r>
              <a:rPr lang="en-US" altLang="zh-CN" sz="1400" dirty="0"/>
              <a:t>Data Management
Material Management
Settlement Approvals
BIM model Engineering quantities
Engineering Quality inspection
Schedule/Cost Integration
Investment Analysis
Change Management
Contract Management</a:t>
            </a:r>
          </a:p>
        </p:txBody>
      </p:sp>
      <p:sp>
        <p:nvSpPr>
          <p:cNvPr id="30" name="云形 29">
            <a:extLst>
              <a:ext uri="{FF2B5EF4-FFF2-40B4-BE49-F238E27FC236}">
                <a16:creationId xmlns:a16="http://schemas.microsoft.com/office/drawing/2014/main" id="{2B53991A-157A-667F-A38E-1263439EF6BD}"/>
              </a:ext>
            </a:extLst>
          </p:cNvPr>
          <p:cNvSpPr/>
          <p:nvPr/>
        </p:nvSpPr>
        <p:spPr>
          <a:xfrm>
            <a:off x="7200678" y="2062139"/>
            <a:ext cx="1918697" cy="1809915"/>
          </a:xfrm>
          <a:prstGeom prst="cloud">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t>BIM integrated management system</a:t>
            </a:r>
            <a:endParaRPr lang="zh-CN" altLang="en-US" sz="1400" dirty="0"/>
          </a:p>
        </p:txBody>
      </p:sp>
      <p:sp>
        <p:nvSpPr>
          <p:cNvPr id="27" name="右箭头 5">
            <a:extLst>
              <a:ext uri="{FF2B5EF4-FFF2-40B4-BE49-F238E27FC236}">
                <a16:creationId xmlns:a16="http://schemas.microsoft.com/office/drawing/2014/main" id="{1CB44F9F-F823-CA3A-1530-136CBD76BFC8}"/>
              </a:ext>
            </a:extLst>
          </p:cNvPr>
          <p:cNvSpPr/>
          <p:nvPr/>
        </p:nvSpPr>
        <p:spPr>
          <a:xfrm>
            <a:off x="6613635" y="2581153"/>
            <a:ext cx="759199" cy="771889"/>
          </a:xfrm>
          <a:prstGeom prst="rightArrow">
            <a:avLst/>
          </a:prstGeom>
          <a:ln/>
        </p:spPr>
        <p:style>
          <a:lnRef idx="3">
            <a:schemeClr val="lt1"/>
          </a:lnRef>
          <a:fillRef idx="1">
            <a:schemeClr val="accent4"/>
          </a:fillRef>
          <a:effectRef idx="1">
            <a:schemeClr val="accent4"/>
          </a:effectRef>
          <a:fontRef idx="minor">
            <a:schemeClr val="lt1"/>
          </a:fontRef>
        </p:style>
        <p:txBody>
          <a:bodyPr rtlCol="0" anchor="ctr"/>
          <a:lstStyle/>
          <a:p>
            <a:pPr algn="ctr"/>
            <a:endParaRPr lang="zh-CN" altLang="en-US"/>
          </a:p>
        </p:txBody>
      </p:sp>
      <p:sp>
        <p:nvSpPr>
          <p:cNvPr id="28" name="左大括号 27">
            <a:extLst>
              <a:ext uri="{FF2B5EF4-FFF2-40B4-BE49-F238E27FC236}">
                <a16:creationId xmlns:a16="http://schemas.microsoft.com/office/drawing/2014/main" id="{BDED6711-48F4-C8B2-EAA4-665F2E5981A2}"/>
              </a:ext>
            </a:extLst>
          </p:cNvPr>
          <p:cNvSpPr/>
          <p:nvPr/>
        </p:nvSpPr>
        <p:spPr>
          <a:xfrm>
            <a:off x="8770028" y="1503345"/>
            <a:ext cx="614818" cy="2880320"/>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dirty="0"/>
          </a:p>
        </p:txBody>
      </p:sp>
    </p:spTree>
    <p:extLst>
      <p:ext uri="{BB962C8B-B14F-4D97-AF65-F5344CB8AC3E}">
        <p14:creationId xmlns:p14="http://schemas.microsoft.com/office/powerpoint/2010/main" val="35215708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D66BF6-23C5-D00F-D1D4-713350CAC74B}"/>
            </a:ext>
          </a:extLst>
        </p:cNvPr>
        <p:cNvGrpSpPr/>
        <p:nvPr/>
      </p:nvGrpSpPr>
      <p:grpSpPr>
        <a:xfrm>
          <a:off x="0" y="0"/>
          <a:ext cx="0" cy="0"/>
          <a:chOff x="0" y="0"/>
          <a:chExt cx="0" cy="0"/>
        </a:xfrm>
      </p:grpSpPr>
      <p:pic>
        <p:nvPicPr>
          <p:cNvPr id="2" name="图片 1" descr="4-中文-黑色">
            <a:extLst>
              <a:ext uri="{FF2B5EF4-FFF2-40B4-BE49-F238E27FC236}">
                <a16:creationId xmlns:a16="http://schemas.microsoft.com/office/drawing/2014/main" id="{EB9DAF6A-5EFE-17AB-9E80-9352EE7D641B}"/>
              </a:ext>
            </a:extLst>
          </p:cNvPr>
          <p:cNvPicPr>
            <a:picLocks noChangeAspect="1"/>
          </p:cNvPicPr>
          <p:nvPr>
            <p:custDataLst>
              <p:tags r:id="rId1"/>
            </p:custDataLst>
          </p:nvPr>
        </p:nvPicPr>
        <p:blipFill>
          <a:blip r:embed="rId6"/>
          <a:stretch>
            <a:fillRect/>
          </a:stretch>
        </p:blipFill>
        <p:spPr>
          <a:xfrm>
            <a:off x="0" y="0"/>
            <a:ext cx="2098040" cy="1180465"/>
          </a:xfrm>
          <a:prstGeom prst="rect">
            <a:avLst/>
          </a:prstGeom>
        </p:spPr>
      </p:pic>
      <p:cxnSp>
        <p:nvCxnSpPr>
          <p:cNvPr id="6" name="直接连接符 5">
            <a:extLst>
              <a:ext uri="{FF2B5EF4-FFF2-40B4-BE49-F238E27FC236}">
                <a16:creationId xmlns:a16="http://schemas.microsoft.com/office/drawing/2014/main" id="{4E302A1F-4C27-FF44-8B49-EF56651F8F26}"/>
              </a:ext>
            </a:extLst>
          </p:cNvPr>
          <p:cNvCxnSpPr/>
          <p:nvPr>
            <p:custDataLst>
              <p:tags r:id="rId2"/>
            </p:custDataLst>
          </p:nvPr>
        </p:nvCxnSpPr>
        <p:spPr>
          <a:xfrm>
            <a:off x="1993900" y="565812"/>
            <a:ext cx="7791450" cy="28575"/>
          </a:xfrm>
          <a:prstGeom prst="line">
            <a:avLst/>
          </a:prstGeom>
        </p:spPr>
        <p:style>
          <a:lnRef idx="1">
            <a:schemeClr val="accent1"/>
          </a:lnRef>
          <a:fillRef idx="0">
            <a:schemeClr val="accent1"/>
          </a:fillRef>
          <a:effectRef idx="0">
            <a:schemeClr val="accent1"/>
          </a:effectRef>
          <a:fontRef idx="minor">
            <a:schemeClr val="tx1"/>
          </a:fontRef>
        </p:style>
      </p:cxnSp>
      <p:sp>
        <p:nvSpPr>
          <p:cNvPr id="13" name="文本框 12">
            <a:extLst>
              <a:ext uri="{FF2B5EF4-FFF2-40B4-BE49-F238E27FC236}">
                <a16:creationId xmlns:a16="http://schemas.microsoft.com/office/drawing/2014/main" id="{875869E2-924B-CF7A-53F9-DF2C14DE6C35}"/>
              </a:ext>
            </a:extLst>
          </p:cNvPr>
          <p:cNvSpPr txBox="1"/>
          <p:nvPr>
            <p:custDataLst>
              <p:tags r:id="rId3"/>
            </p:custDataLst>
          </p:nvPr>
        </p:nvSpPr>
        <p:spPr>
          <a:xfrm>
            <a:off x="3417944" y="668773"/>
            <a:ext cx="4686936" cy="523220"/>
          </a:xfrm>
          <a:prstGeom prst="rect">
            <a:avLst/>
          </a:prstGeom>
          <a:noFill/>
        </p:spPr>
        <p:txBody>
          <a:bodyPr wrap="square" rtlCol="0">
            <a:spAutoFit/>
          </a:bodyPr>
          <a:lstStyle>
            <a:defPPr>
              <a:defRPr lang="zh-CN"/>
            </a:defPPr>
            <a:lvl1pPr>
              <a:defRPr sz="2800">
                <a:solidFill>
                  <a:srgbClr val="195EAC"/>
                </a:solidFill>
                <a:latin typeface="思源黑体 CN Bold" panose="020B0800000000000000" charset="-122"/>
                <a:ea typeface="思源黑体 CN Bold" panose="020B0800000000000000" charset="-122"/>
              </a:defRPr>
            </a:lvl1pPr>
          </a:lstStyle>
          <a:p>
            <a:r>
              <a:rPr lang="en-US" altLang="zh-CN" dirty="0"/>
              <a:t>BIM + cost management</a:t>
            </a:r>
            <a:endParaRPr lang="zh-CN" altLang="en-US" dirty="0"/>
          </a:p>
        </p:txBody>
      </p:sp>
      <p:sp>
        <p:nvSpPr>
          <p:cNvPr id="3" name="内容占位符 6">
            <a:extLst>
              <a:ext uri="{FF2B5EF4-FFF2-40B4-BE49-F238E27FC236}">
                <a16:creationId xmlns:a16="http://schemas.microsoft.com/office/drawing/2014/main" id="{1D93AEE9-E9E2-35F5-4B53-F3611268AB21}"/>
              </a:ext>
            </a:extLst>
          </p:cNvPr>
          <p:cNvSpPr txBox="1">
            <a:spLocks/>
          </p:cNvSpPr>
          <p:nvPr/>
        </p:nvSpPr>
        <p:spPr>
          <a:xfrm>
            <a:off x="653319" y="1348907"/>
            <a:ext cx="11233150" cy="5184775"/>
          </a:xfrm>
          <a:prstGeom prst="rect">
            <a:avLst/>
          </a:prstGeom>
        </p:spPr>
        <p:txBody>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1200" dirty="0"/>
              <a:t>Value: Based on the BIM model, it provides back-to-back review of engineering quantity reports and uses the platform to fill in the real-time progress to control the random reporting and overreporting of progress, and the data source is authentic and reliable. At the same time, it can truly control the investment situation, can have a more scientific guidance basis for future capital arrangements. At the same time, it is also a compliance protection for Party A.</a:t>
            </a:r>
            <a:endParaRPr lang="zh-CN" altLang="en-US" sz="1600" dirty="0"/>
          </a:p>
        </p:txBody>
      </p:sp>
      <p:sp>
        <p:nvSpPr>
          <p:cNvPr id="4" name="圆角矩形 13">
            <a:extLst>
              <a:ext uri="{FF2B5EF4-FFF2-40B4-BE49-F238E27FC236}">
                <a16:creationId xmlns:a16="http://schemas.microsoft.com/office/drawing/2014/main" id="{C3A24A18-3D87-1BAA-BBAB-8AB9952717A8}"/>
              </a:ext>
            </a:extLst>
          </p:cNvPr>
          <p:cNvSpPr/>
          <p:nvPr/>
        </p:nvSpPr>
        <p:spPr>
          <a:xfrm>
            <a:off x="5170647" y="3431236"/>
            <a:ext cx="1474150" cy="5113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t>Monthly Progress Quantity Statistics</a:t>
            </a:r>
            <a:endParaRPr lang="zh-CN" altLang="en-US" sz="1200" dirty="0"/>
          </a:p>
        </p:txBody>
      </p:sp>
      <p:sp>
        <p:nvSpPr>
          <p:cNvPr id="5" name="圆角矩形 15">
            <a:extLst>
              <a:ext uri="{FF2B5EF4-FFF2-40B4-BE49-F238E27FC236}">
                <a16:creationId xmlns:a16="http://schemas.microsoft.com/office/drawing/2014/main" id="{104E4DE9-3D3D-1F88-B461-8789EB4E913B}"/>
              </a:ext>
            </a:extLst>
          </p:cNvPr>
          <p:cNvSpPr/>
          <p:nvPr/>
        </p:nvSpPr>
        <p:spPr>
          <a:xfrm>
            <a:off x="7305472" y="3326861"/>
            <a:ext cx="1579058" cy="7203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t>Review of Monthly Progress Reports</a:t>
            </a:r>
            <a:endParaRPr lang="zh-CN" altLang="en-US" sz="1200" dirty="0"/>
          </a:p>
        </p:txBody>
      </p:sp>
      <p:sp>
        <p:nvSpPr>
          <p:cNvPr id="7" name="圆角矩形 16">
            <a:extLst>
              <a:ext uri="{FF2B5EF4-FFF2-40B4-BE49-F238E27FC236}">
                <a16:creationId xmlns:a16="http://schemas.microsoft.com/office/drawing/2014/main" id="{70F6915D-51CC-B926-C7AF-90E19283341C}"/>
              </a:ext>
            </a:extLst>
          </p:cNvPr>
          <p:cNvSpPr/>
          <p:nvPr/>
        </p:nvSpPr>
        <p:spPr>
          <a:xfrm>
            <a:off x="5154382" y="5289291"/>
            <a:ext cx="1744923" cy="5113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t>BIM Monthly Progress quantity statistics</a:t>
            </a:r>
            <a:endParaRPr lang="zh-CN" altLang="en-US" sz="1200" dirty="0"/>
          </a:p>
        </p:txBody>
      </p:sp>
      <p:sp>
        <p:nvSpPr>
          <p:cNvPr id="8" name="圆角矩形 17">
            <a:extLst>
              <a:ext uri="{FF2B5EF4-FFF2-40B4-BE49-F238E27FC236}">
                <a16:creationId xmlns:a16="http://schemas.microsoft.com/office/drawing/2014/main" id="{A2BE7E85-4EE9-020E-495B-F2706EC7E920}"/>
              </a:ext>
            </a:extLst>
          </p:cNvPr>
          <p:cNvSpPr/>
          <p:nvPr/>
        </p:nvSpPr>
        <p:spPr>
          <a:xfrm>
            <a:off x="7410380" y="5220145"/>
            <a:ext cx="1360118" cy="6407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t>BIM Monthly Cost Analysis Report</a:t>
            </a:r>
            <a:endParaRPr lang="zh-CN" altLang="en-US" sz="1400" dirty="0"/>
          </a:p>
        </p:txBody>
      </p:sp>
      <p:sp>
        <p:nvSpPr>
          <p:cNvPr id="9" name="圆角矩形 18">
            <a:extLst>
              <a:ext uri="{FF2B5EF4-FFF2-40B4-BE49-F238E27FC236}">
                <a16:creationId xmlns:a16="http://schemas.microsoft.com/office/drawing/2014/main" id="{E0BE7F43-384B-033E-B4A5-DAF762CB76C7}"/>
              </a:ext>
            </a:extLst>
          </p:cNvPr>
          <p:cNvSpPr/>
          <p:nvPr/>
        </p:nvSpPr>
        <p:spPr>
          <a:xfrm>
            <a:off x="9494680" y="4321173"/>
            <a:ext cx="1285079" cy="6550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t>Comparative Analysis</a:t>
            </a:r>
            <a:endParaRPr lang="zh-CN" altLang="en-US" sz="1400" dirty="0"/>
          </a:p>
        </p:txBody>
      </p:sp>
      <p:cxnSp>
        <p:nvCxnSpPr>
          <p:cNvPr id="10" name="肘形连接符 19">
            <a:extLst>
              <a:ext uri="{FF2B5EF4-FFF2-40B4-BE49-F238E27FC236}">
                <a16:creationId xmlns:a16="http://schemas.microsoft.com/office/drawing/2014/main" id="{DDA0CD47-9703-89B6-CBC7-08011981D95D}"/>
              </a:ext>
            </a:extLst>
          </p:cNvPr>
          <p:cNvCxnSpPr/>
          <p:nvPr/>
        </p:nvCxnSpPr>
        <p:spPr>
          <a:xfrm flipV="1">
            <a:off x="2722050" y="3718872"/>
            <a:ext cx="562828" cy="956424"/>
          </a:xfrm>
          <a:prstGeom prst="bentConnector3">
            <a:avLst/>
          </a:prstGeom>
          <a:ln w="25400">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1" name="直接箭头连接符 10">
            <a:extLst>
              <a:ext uri="{FF2B5EF4-FFF2-40B4-BE49-F238E27FC236}">
                <a16:creationId xmlns:a16="http://schemas.microsoft.com/office/drawing/2014/main" id="{EEAEA920-B36B-6A09-1B7F-CF46E9DB7DE1}"/>
              </a:ext>
            </a:extLst>
          </p:cNvPr>
          <p:cNvCxnSpPr>
            <a:cxnSpLocks/>
            <a:stCxn id="4" idx="3"/>
            <a:endCxn id="5" idx="1"/>
          </p:cNvCxnSpPr>
          <p:nvPr/>
        </p:nvCxnSpPr>
        <p:spPr>
          <a:xfrm>
            <a:off x="6644797" y="3686933"/>
            <a:ext cx="660675" cy="120"/>
          </a:xfrm>
          <a:prstGeom prst="straightConnector1">
            <a:avLst/>
          </a:prstGeom>
          <a:ln w="25400">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2" name="肘形连接符 21">
            <a:extLst>
              <a:ext uri="{FF2B5EF4-FFF2-40B4-BE49-F238E27FC236}">
                <a16:creationId xmlns:a16="http://schemas.microsoft.com/office/drawing/2014/main" id="{217F3122-10E2-3F7D-3382-CA571C046E4F}"/>
              </a:ext>
            </a:extLst>
          </p:cNvPr>
          <p:cNvCxnSpPr>
            <a:cxnSpLocks/>
            <a:stCxn id="5" idx="3"/>
            <a:endCxn id="9" idx="1"/>
          </p:cNvCxnSpPr>
          <p:nvPr/>
        </p:nvCxnSpPr>
        <p:spPr>
          <a:xfrm>
            <a:off x="8884530" y="3687053"/>
            <a:ext cx="610150" cy="961647"/>
          </a:xfrm>
          <a:prstGeom prst="bentConnector3">
            <a:avLst/>
          </a:prstGeom>
          <a:ln w="25400">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4" name="肘形连接符 23">
            <a:extLst>
              <a:ext uri="{FF2B5EF4-FFF2-40B4-BE49-F238E27FC236}">
                <a16:creationId xmlns:a16="http://schemas.microsoft.com/office/drawing/2014/main" id="{650D2DA8-32C9-000A-C075-2E4400D9C25C}"/>
              </a:ext>
            </a:extLst>
          </p:cNvPr>
          <p:cNvCxnSpPr>
            <a:cxnSpLocks/>
            <a:stCxn id="8" idx="3"/>
            <a:endCxn id="9" idx="1"/>
          </p:cNvCxnSpPr>
          <p:nvPr/>
        </p:nvCxnSpPr>
        <p:spPr>
          <a:xfrm flipV="1">
            <a:off x="8770498" y="4648700"/>
            <a:ext cx="724182" cy="891812"/>
          </a:xfrm>
          <a:prstGeom prst="bentConnector3">
            <a:avLst/>
          </a:prstGeom>
          <a:ln w="25400">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5" name="直接箭头连接符 14">
            <a:extLst>
              <a:ext uri="{FF2B5EF4-FFF2-40B4-BE49-F238E27FC236}">
                <a16:creationId xmlns:a16="http://schemas.microsoft.com/office/drawing/2014/main" id="{C43107A2-D34F-F9A5-B4B1-270DE6CE8B1F}"/>
              </a:ext>
            </a:extLst>
          </p:cNvPr>
          <p:cNvCxnSpPr>
            <a:cxnSpLocks/>
            <a:stCxn id="7" idx="3"/>
            <a:endCxn id="8" idx="1"/>
          </p:cNvCxnSpPr>
          <p:nvPr/>
        </p:nvCxnSpPr>
        <p:spPr>
          <a:xfrm flipV="1">
            <a:off x="6899305" y="5540512"/>
            <a:ext cx="511075" cy="4476"/>
          </a:xfrm>
          <a:prstGeom prst="straightConnector1">
            <a:avLst/>
          </a:prstGeom>
          <a:ln w="25400">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6" name="肘形连接符 25">
            <a:extLst>
              <a:ext uri="{FF2B5EF4-FFF2-40B4-BE49-F238E27FC236}">
                <a16:creationId xmlns:a16="http://schemas.microsoft.com/office/drawing/2014/main" id="{179E0B95-0845-2913-6993-723AB8BC8431}"/>
              </a:ext>
            </a:extLst>
          </p:cNvPr>
          <p:cNvCxnSpPr/>
          <p:nvPr/>
        </p:nvCxnSpPr>
        <p:spPr>
          <a:xfrm>
            <a:off x="2722050" y="4675296"/>
            <a:ext cx="524710" cy="865216"/>
          </a:xfrm>
          <a:prstGeom prst="bentConnector3">
            <a:avLst>
              <a:gd name="adj1" fmla="val 52857"/>
            </a:avLst>
          </a:prstGeom>
          <a:ln w="25400">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7" name="直接箭头连接符 16">
            <a:extLst>
              <a:ext uri="{FF2B5EF4-FFF2-40B4-BE49-F238E27FC236}">
                <a16:creationId xmlns:a16="http://schemas.microsoft.com/office/drawing/2014/main" id="{6CD86964-D602-E670-94DD-9FFFA17AA117}"/>
              </a:ext>
            </a:extLst>
          </p:cNvPr>
          <p:cNvCxnSpPr>
            <a:cxnSpLocks/>
            <a:stCxn id="5" idx="2"/>
            <a:endCxn id="8" idx="0"/>
          </p:cNvCxnSpPr>
          <p:nvPr/>
        </p:nvCxnSpPr>
        <p:spPr>
          <a:xfrm flipH="1">
            <a:off x="8090439" y="4047245"/>
            <a:ext cx="4562" cy="1172900"/>
          </a:xfrm>
          <a:prstGeom prst="straightConnector1">
            <a:avLst/>
          </a:prstGeom>
          <a:ln w="25400">
            <a:prstDash val="solid"/>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圆角矩形 27">
            <a:extLst>
              <a:ext uri="{FF2B5EF4-FFF2-40B4-BE49-F238E27FC236}">
                <a16:creationId xmlns:a16="http://schemas.microsoft.com/office/drawing/2014/main" id="{2E9372D9-8F44-FE3A-8C08-C966E8733B2B}"/>
              </a:ext>
            </a:extLst>
          </p:cNvPr>
          <p:cNvSpPr/>
          <p:nvPr/>
        </p:nvSpPr>
        <p:spPr>
          <a:xfrm>
            <a:off x="9038494" y="6073732"/>
            <a:ext cx="2197450" cy="65505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t>The Image Progress Report was Approved</a:t>
            </a:r>
            <a:endParaRPr lang="zh-CN" altLang="en-US" sz="1400" dirty="0"/>
          </a:p>
        </p:txBody>
      </p:sp>
      <p:cxnSp>
        <p:nvCxnSpPr>
          <p:cNvPr id="19" name="肘形连接符 28">
            <a:extLst>
              <a:ext uri="{FF2B5EF4-FFF2-40B4-BE49-F238E27FC236}">
                <a16:creationId xmlns:a16="http://schemas.microsoft.com/office/drawing/2014/main" id="{4BCE83E5-CC36-0CBA-DBAC-8308DB996135}"/>
              </a:ext>
            </a:extLst>
          </p:cNvPr>
          <p:cNvCxnSpPr>
            <a:cxnSpLocks/>
            <a:stCxn id="9" idx="0"/>
            <a:endCxn id="5" idx="0"/>
          </p:cNvCxnSpPr>
          <p:nvPr/>
        </p:nvCxnSpPr>
        <p:spPr>
          <a:xfrm rot="16200000" flipV="1">
            <a:off x="8618955" y="2802907"/>
            <a:ext cx="994312" cy="2042219"/>
          </a:xfrm>
          <a:prstGeom prst="bentConnector3">
            <a:avLst>
              <a:gd name="adj1" fmla="val 122991"/>
            </a:avLst>
          </a:prstGeom>
          <a:ln w="25400">
            <a:prstDash val="dash"/>
            <a:tailEnd type="triangle"/>
          </a:ln>
        </p:spPr>
        <p:style>
          <a:lnRef idx="1">
            <a:schemeClr val="accent1"/>
          </a:lnRef>
          <a:fillRef idx="0">
            <a:schemeClr val="accent1"/>
          </a:fillRef>
          <a:effectRef idx="0">
            <a:schemeClr val="accent1"/>
          </a:effectRef>
          <a:fontRef idx="minor">
            <a:schemeClr val="tx1"/>
          </a:fontRef>
        </p:style>
      </p:cxnSp>
      <p:sp>
        <p:nvSpPr>
          <p:cNvPr id="20" name="文本框 19">
            <a:extLst>
              <a:ext uri="{FF2B5EF4-FFF2-40B4-BE49-F238E27FC236}">
                <a16:creationId xmlns:a16="http://schemas.microsoft.com/office/drawing/2014/main" id="{4AE6DA7E-EFB2-3107-5BC2-A17CF0E98A2F}"/>
              </a:ext>
            </a:extLst>
          </p:cNvPr>
          <p:cNvSpPr txBox="1"/>
          <p:nvPr/>
        </p:nvSpPr>
        <p:spPr>
          <a:xfrm>
            <a:off x="10254731" y="5024192"/>
            <a:ext cx="1390507" cy="954107"/>
          </a:xfrm>
          <a:prstGeom prst="rect">
            <a:avLst/>
          </a:prstGeom>
          <a:noFill/>
        </p:spPr>
        <p:txBody>
          <a:bodyPr wrap="square" rtlCol="0">
            <a:spAutoFit/>
          </a:bodyPr>
          <a:lstStyle/>
          <a:p>
            <a:r>
              <a:rPr lang="en-US" altLang="zh-CN" sz="1400" dirty="0"/>
              <a:t>The report comparison is within the margin of error</a:t>
            </a:r>
            <a:endParaRPr lang="zh-CN" altLang="en-US" sz="1400" dirty="0"/>
          </a:p>
        </p:txBody>
      </p:sp>
      <p:sp>
        <p:nvSpPr>
          <p:cNvPr id="21" name="文本框 20">
            <a:extLst>
              <a:ext uri="{FF2B5EF4-FFF2-40B4-BE49-F238E27FC236}">
                <a16:creationId xmlns:a16="http://schemas.microsoft.com/office/drawing/2014/main" id="{B1AD3804-31E4-C307-471A-4EDFEC18AEAB}"/>
              </a:ext>
            </a:extLst>
          </p:cNvPr>
          <p:cNvSpPr txBox="1"/>
          <p:nvPr/>
        </p:nvSpPr>
        <p:spPr>
          <a:xfrm>
            <a:off x="7821703" y="2417057"/>
            <a:ext cx="2740114" cy="769441"/>
          </a:xfrm>
          <a:prstGeom prst="rect">
            <a:avLst/>
          </a:prstGeom>
          <a:noFill/>
        </p:spPr>
        <p:txBody>
          <a:bodyPr wrap="square" rtlCol="0">
            <a:spAutoFit/>
          </a:bodyPr>
          <a:lstStyle/>
          <a:p>
            <a:r>
              <a:rPr lang="en-US" altLang="zh-CN" sz="1100" dirty="0"/>
              <a:t>If the difference in the report comparison exceeds the error range, the comparison will be made item by item, and the new calculation will be checked.</a:t>
            </a:r>
            <a:endParaRPr lang="zh-CN" altLang="en-US" sz="1100" dirty="0"/>
          </a:p>
        </p:txBody>
      </p:sp>
      <p:cxnSp>
        <p:nvCxnSpPr>
          <p:cNvPr id="22" name="直接箭头连接符 21">
            <a:extLst>
              <a:ext uri="{FF2B5EF4-FFF2-40B4-BE49-F238E27FC236}">
                <a16:creationId xmlns:a16="http://schemas.microsoft.com/office/drawing/2014/main" id="{DD87B531-34CB-14AE-3C01-B00D47F063C4}"/>
              </a:ext>
            </a:extLst>
          </p:cNvPr>
          <p:cNvCxnSpPr>
            <a:cxnSpLocks/>
            <a:stCxn id="9" idx="2"/>
            <a:endCxn id="18" idx="0"/>
          </p:cNvCxnSpPr>
          <p:nvPr/>
        </p:nvCxnSpPr>
        <p:spPr>
          <a:xfrm flipH="1">
            <a:off x="10137219" y="4976226"/>
            <a:ext cx="1" cy="1097506"/>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23" name="圆角矩形 32">
            <a:extLst>
              <a:ext uri="{FF2B5EF4-FFF2-40B4-BE49-F238E27FC236}">
                <a16:creationId xmlns:a16="http://schemas.microsoft.com/office/drawing/2014/main" id="{FE41D255-5D20-F6D8-C607-CC26E0523C31}"/>
              </a:ext>
            </a:extLst>
          </p:cNvPr>
          <p:cNvSpPr/>
          <p:nvPr/>
        </p:nvSpPr>
        <p:spPr>
          <a:xfrm>
            <a:off x="791409" y="4531360"/>
            <a:ext cx="1819247" cy="472307"/>
          </a:xfrm>
          <a:prstGeom prst="roundRect">
            <a:avLst/>
          </a:prstGeom>
          <a:solidFill>
            <a:srgbClr val="4F81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t>Construction Month Image Progress Report</a:t>
            </a:r>
            <a:endParaRPr lang="zh-CN" altLang="en-US" sz="1200" dirty="0"/>
          </a:p>
        </p:txBody>
      </p:sp>
      <p:sp>
        <p:nvSpPr>
          <p:cNvPr id="24" name="圆角矩形 33">
            <a:extLst>
              <a:ext uri="{FF2B5EF4-FFF2-40B4-BE49-F238E27FC236}">
                <a16:creationId xmlns:a16="http://schemas.microsoft.com/office/drawing/2014/main" id="{1F88B3F9-6EA6-A625-F0D3-C243A94C6DE3}"/>
              </a:ext>
            </a:extLst>
          </p:cNvPr>
          <p:cNvSpPr/>
          <p:nvPr/>
        </p:nvSpPr>
        <p:spPr>
          <a:xfrm>
            <a:off x="3327788" y="3373732"/>
            <a:ext cx="1448493" cy="6016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t>On-site Image Progress Verification</a:t>
            </a:r>
            <a:endParaRPr lang="zh-CN" altLang="en-US" sz="1200" dirty="0"/>
          </a:p>
        </p:txBody>
      </p:sp>
      <p:sp>
        <p:nvSpPr>
          <p:cNvPr id="25" name="圆角矩形 34">
            <a:extLst>
              <a:ext uri="{FF2B5EF4-FFF2-40B4-BE49-F238E27FC236}">
                <a16:creationId xmlns:a16="http://schemas.microsoft.com/office/drawing/2014/main" id="{A518B0E8-FD38-9704-7A95-0A4C1936FC7A}"/>
              </a:ext>
            </a:extLst>
          </p:cNvPr>
          <p:cNvSpPr/>
          <p:nvPr/>
        </p:nvSpPr>
        <p:spPr>
          <a:xfrm>
            <a:off x="3312185" y="5257230"/>
            <a:ext cx="1525424" cy="5322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t>Verification of The Progress of The BIM Plan Image</a:t>
            </a:r>
            <a:endParaRPr lang="zh-CN" altLang="en-US" sz="1200" dirty="0"/>
          </a:p>
        </p:txBody>
      </p:sp>
      <p:cxnSp>
        <p:nvCxnSpPr>
          <p:cNvPr id="26" name="直接箭头连接符 25">
            <a:extLst>
              <a:ext uri="{FF2B5EF4-FFF2-40B4-BE49-F238E27FC236}">
                <a16:creationId xmlns:a16="http://schemas.microsoft.com/office/drawing/2014/main" id="{1B0C7FE1-65FF-6B73-6E81-5DAAFA9C924F}"/>
              </a:ext>
            </a:extLst>
          </p:cNvPr>
          <p:cNvCxnSpPr>
            <a:cxnSpLocks/>
            <a:stCxn id="24" idx="2"/>
            <a:endCxn id="25" idx="0"/>
          </p:cNvCxnSpPr>
          <p:nvPr/>
        </p:nvCxnSpPr>
        <p:spPr>
          <a:xfrm>
            <a:off x="4052035" y="3975413"/>
            <a:ext cx="22862" cy="128181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圆角矩形 36">
            <a:extLst>
              <a:ext uri="{FF2B5EF4-FFF2-40B4-BE49-F238E27FC236}">
                <a16:creationId xmlns:a16="http://schemas.microsoft.com/office/drawing/2014/main" id="{E9AB7E69-87AB-26AD-01CF-AAC2A5047454}"/>
              </a:ext>
            </a:extLst>
          </p:cNvPr>
          <p:cNvSpPr/>
          <p:nvPr/>
        </p:nvSpPr>
        <p:spPr>
          <a:xfrm>
            <a:off x="3183196" y="3022221"/>
            <a:ext cx="1744923" cy="3121255"/>
          </a:xfrm>
          <a:prstGeom prst="round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8" name="直接箭头连接符 27">
            <a:extLst>
              <a:ext uri="{FF2B5EF4-FFF2-40B4-BE49-F238E27FC236}">
                <a16:creationId xmlns:a16="http://schemas.microsoft.com/office/drawing/2014/main" id="{50BE2D95-8278-9C86-01D7-E24B99257861}"/>
              </a:ext>
            </a:extLst>
          </p:cNvPr>
          <p:cNvCxnSpPr>
            <a:cxnSpLocks/>
            <a:stCxn id="24" idx="3"/>
            <a:endCxn id="4" idx="1"/>
          </p:cNvCxnSpPr>
          <p:nvPr/>
        </p:nvCxnSpPr>
        <p:spPr>
          <a:xfrm>
            <a:off x="4776281" y="3674573"/>
            <a:ext cx="394366" cy="123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文本框 28">
            <a:extLst>
              <a:ext uri="{FF2B5EF4-FFF2-40B4-BE49-F238E27FC236}">
                <a16:creationId xmlns:a16="http://schemas.microsoft.com/office/drawing/2014/main" id="{978EA4CA-F681-8574-094F-0E5F3BCF2DA2}"/>
              </a:ext>
            </a:extLst>
          </p:cNvPr>
          <p:cNvSpPr txBox="1"/>
          <p:nvPr/>
        </p:nvSpPr>
        <p:spPr>
          <a:xfrm>
            <a:off x="2907810" y="2671938"/>
            <a:ext cx="2295693" cy="338554"/>
          </a:xfrm>
          <a:prstGeom prst="rect">
            <a:avLst/>
          </a:prstGeom>
          <a:noFill/>
        </p:spPr>
        <p:txBody>
          <a:bodyPr wrap="none" rtlCol="0">
            <a:spAutoFit/>
          </a:bodyPr>
          <a:lstStyle/>
          <a:p>
            <a:r>
              <a:rPr lang="en-US" altLang="zh-CN" sz="1600" dirty="0"/>
              <a:t>Verify On-site Progress</a:t>
            </a:r>
            <a:endParaRPr lang="zh-CN" altLang="en-US" sz="1600" dirty="0"/>
          </a:p>
        </p:txBody>
      </p:sp>
      <p:sp>
        <p:nvSpPr>
          <p:cNvPr id="30" name="文本框 29">
            <a:extLst>
              <a:ext uri="{FF2B5EF4-FFF2-40B4-BE49-F238E27FC236}">
                <a16:creationId xmlns:a16="http://schemas.microsoft.com/office/drawing/2014/main" id="{7CEF8360-4D7A-830E-A5C6-8BE4C5F46516}"/>
              </a:ext>
            </a:extLst>
          </p:cNvPr>
          <p:cNvSpPr txBox="1"/>
          <p:nvPr/>
        </p:nvSpPr>
        <p:spPr>
          <a:xfrm>
            <a:off x="3142585" y="3985068"/>
            <a:ext cx="1826141" cy="369332"/>
          </a:xfrm>
          <a:prstGeom prst="rect">
            <a:avLst/>
          </a:prstGeom>
          <a:noFill/>
        </p:spPr>
        <p:txBody>
          <a:bodyPr wrap="none" rtlCol="0">
            <a:spAutoFit/>
          </a:bodyPr>
          <a:lstStyle/>
          <a:p>
            <a:r>
              <a:rPr lang="en-US" altLang="zh-CN"/>
              <a:t>Supervision unit</a:t>
            </a:r>
            <a:endParaRPr lang="zh-CN" altLang="en-US" dirty="0"/>
          </a:p>
        </p:txBody>
      </p:sp>
      <p:sp>
        <p:nvSpPr>
          <p:cNvPr id="31" name="文本框 30">
            <a:extLst>
              <a:ext uri="{FF2B5EF4-FFF2-40B4-BE49-F238E27FC236}">
                <a16:creationId xmlns:a16="http://schemas.microsoft.com/office/drawing/2014/main" id="{7E2A0F2F-8C5B-66B5-908D-C5973D2D0E39}"/>
              </a:ext>
            </a:extLst>
          </p:cNvPr>
          <p:cNvSpPr txBox="1"/>
          <p:nvPr/>
        </p:nvSpPr>
        <p:spPr>
          <a:xfrm>
            <a:off x="3284952" y="5789443"/>
            <a:ext cx="1587294" cy="338554"/>
          </a:xfrm>
          <a:prstGeom prst="rect">
            <a:avLst/>
          </a:prstGeom>
          <a:noFill/>
        </p:spPr>
        <p:txBody>
          <a:bodyPr wrap="none" rtlCol="0">
            <a:spAutoFit/>
          </a:bodyPr>
          <a:lstStyle/>
          <a:p>
            <a:r>
              <a:rPr lang="en-US" altLang="zh-CN" sz="1600"/>
              <a:t>BIM Consultant</a:t>
            </a:r>
            <a:endParaRPr lang="zh-CN" altLang="en-US" sz="1600" dirty="0"/>
          </a:p>
        </p:txBody>
      </p:sp>
      <p:sp>
        <p:nvSpPr>
          <p:cNvPr id="32" name="文本框 31">
            <a:extLst>
              <a:ext uri="{FF2B5EF4-FFF2-40B4-BE49-F238E27FC236}">
                <a16:creationId xmlns:a16="http://schemas.microsoft.com/office/drawing/2014/main" id="{55FA53D5-C62E-9048-827D-7427CF1F21FA}"/>
              </a:ext>
            </a:extLst>
          </p:cNvPr>
          <p:cNvSpPr txBox="1"/>
          <p:nvPr/>
        </p:nvSpPr>
        <p:spPr>
          <a:xfrm>
            <a:off x="750250" y="5024192"/>
            <a:ext cx="1915909" cy="369332"/>
          </a:xfrm>
          <a:prstGeom prst="rect">
            <a:avLst/>
          </a:prstGeom>
          <a:noFill/>
        </p:spPr>
        <p:txBody>
          <a:bodyPr wrap="none" rtlCol="0">
            <a:spAutoFit/>
          </a:bodyPr>
          <a:lstStyle/>
          <a:p>
            <a:r>
              <a:rPr lang="en-US" altLang="zh-CN" dirty="0"/>
              <a:t>Construction unit</a:t>
            </a:r>
            <a:endParaRPr lang="zh-CN" altLang="en-US" dirty="0"/>
          </a:p>
        </p:txBody>
      </p:sp>
      <p:sp>
        <p:nvSpPr>
          <p:cNvPr id="33" name="文本框 32">
            <a:extLst>
              <a:ext uri="{FF2B5EF4-FFF2-40B4-BE49-F238E27FC236}">
                <a16:creationId xmlns:a16="http://schemas.microsoft.com/office/drawing/2014/main" id="{AAEE09BF-BFC3-B78F-E07A-4C3BE57C258D}"/>
              </a:ext>
            </a:extLst>
          </p:cNvPr>
          <p:cNvSpPr txBox="1"/>
          <p:nvPr/>
        </p:nvSpPr>
        <p:spPr>
          <a:xfrm>
            <a:off x="6447198" y="3903787"/>
            <a:ext cx="1095172" cy="369332"/>
          </a:xfrm>
          <a:prstGeom prst="rect">
            <a:avLst/>
          </a:prstGeom>
          <a:noFill/>
        </p:spPr>
        <p:txBody>
          <a:bodyPr wrap="none" rtlCol="0">
            <a:spAutoFit/>
          </a:bodyPr>
          <a:lstStyle/>
          <a:p>
            <a:r>
              <a:rPr lang="en-US" altLang="zh-CN" dirty="0"/>
              <a:t>Cost unit</a:t>
            </a:r>
            <a:endParaRPr lang="zh-CN" altLang="en-US" dirty="0"/>
          </a:p>
        </p:txBody>
      </p:sp>
      <p:sp>
        <p:nvSpPr>
          <p:cNvPr id="34" name="文本框 33">
            <a:extLst>
              <a:ext uri="{FF2B5EF4-FFF2-40B4-BE49-F238E27FC236}">
                <a16:creationId xmlns:a16="http://schemas.microsoft.com/office/drawing/2014/main" id="{E06DC483-56F1-160B-DB85-ADF0D6E8C107}"/>
              </a:ext>
            </a:extLst>
          </p:cNvPr>
          <p:cNvSpPr txBox="1"/>
          <p:nvPr/>
        </p:nvSpPr>
        <p:spPr>
          <a:xfrm>
            <a:off x="6346506" y="5842692"/>
            <a:ext cx="1587294" cy="338554"/>
          </a:xfrm>
          <a:prstGeom prst="rect">
            <a:avLst/>
          </a:prstGeom>
          <a:noFill/>
        </p:spPr>
        <p:txBody>
          <a:bodyPr wrap="none" rtlCol="0">
            <a:spAutoFit/>
          </a:bodyPr>
          <a:lstStyle/>
          <a:p>
            <a:r>
              <a:rPr lang="en-US" altLang="zh-CN" sz="1600"/>
              <a:t>BIM Consultant</a:t>
            </a:r>
            <a:endParaRPr lang="zh-CN" altLang="en-US" sz="1600" dirty="0"/>
          </a:p>
        </p:txBody>
      </p:sp>
      <p:cxnSp>
        <p:nvCxnSpPr>
          <p:cNvPr id="35" name="直接箭头连接符 34">
            <a:extLst>
              <a:ext uri="{FF2B5EF4-FFF2-40B4-BE49-F238E27FC236}">
                <a16:creationId xmlns:a16="http://schemas.microsoft.com/office/drawing/2014/main" id="{ADE5D0BD-E92B-7E2E-8ABF-CA96FD75B410}"/>
              </a:ext>
            </a:extLst>
          </p:cNvPr>
          <p:cNvCxnSpPr/>
          <p:nvPr/>
        </p:nvCxnSpPr>
        <p:spPr>
          <a:xfrm>
            <a:off x="4702004" y="5540512"/>
            <a:ext cx="73017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文本框 35">
            <a:extLst>
              <a:ext uri="{FF2B5EF4-FFF2-40B4-BE49-F238E27FC236}">
                <a16:creationId xmlns:a16="http://schemas.microsoft.com/office/drawing/2014/main" id="{C9E74EF0-31FE-9E9F-43BD-D0FC109D85B8}"/>
              </a:ext>
            </a:extLst>
          </p:cNvPr>
          <p:cNvSpPr txBox="1"/>
          <p:nvPr/>
        </p:nvSpPr>
        <p:spPr>
          <a:xfrm>
            <a:off x="2859141" y="6287715"/>
            <a:ext cx="5660524" cy="338554"/>
          </a:xfrm>
          <a:prstGeom prst="rect">
            <a:avLst/>
          </a:prstGeom>
          <a:noFill/>
        </p:spPr>
        <p:txBody>
          <a:bodyPr wrap="none" rtlCol="0">
            <a:spAutoFit/>
          </a:bodyPr>
          <a:lstStyle/>
          <a:p>
            <a:r>
              <a:rPr lang="en-US" altLang="zh-CN" sz="1600" dirty="0"/>
              <a:t>BIM dynamic cost control process during construction phase</a:t>
            </a:r>
            <a:endParaRPr lang="zh-CN" altLang="en-US" sz="1600" dirty="0"/>
          </a:p>
        </p:txBody>
      </p:sp>
    </p:spTree>
    <p:extLst>
      <p:ext uri="{BB962C8B-B14F-4D97-AF65-F5344CB8AC3E}">
        <p14:creationId xmlns:p14="http://schemas.microsoft.com/office/powerpoint/2010/main" val="39715129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9DCC57-0738-E8E3-D4E2-D1E549A96250}"/>
            </a:ext>
          </a:extLst>
        </p:cNvPr>
        <p:cNvGrpSpPr/>
        <p:nvPr/>
      </p:nvGrpSpPr>
      <p:grpSpPr>
        <a:xfrm>
          <a:off x="0" y="0"/>
          <a:ext cx="0" cy="0"/>
          <a:chOff x="0" y="0"/>
          <a:chExt cx="0" cy="0"/>
        </a:xfrm>
      </p:grpSpPr>
      <p:pic>
        <p:nvPicPr>
          <p:cNvPr id="2" name="图片 1" descr="4-中文-黑色">
            <a:extLst>
              <a:ext uri="{FF2B5EF4-FFF2-40B4-BE49-F238E27FC236}">
                <a16:creationId xmlns:a16="http://schemas.microsoft.com/office/drawing/2014/main" id="{8CF22D86-F9C0-00F4-9D56-0739F3AE51E2}"/>
              </a:ext>
            </a:extLst>
          </p:cNvPr>
          <p:cNvPicPr>
            <a:picLocks noChangeAspect="1"/>
          </p:cNvPicPr>
          <p:nvPr>
            <p:custDataLst>
              <p:tags r:id="rId1"/>
            </p:custDataLst>
          </p:nvPr>
        </p:nvPicPr>
        <p:blipFill>
          <a:blip r:embed="rId12"/>
          <a:stretch>
            <a:fillRect/>
          </a:stretch>
        </p:blipFill>
        <p:spPr>
          <a:xfrm>
            <a:off x="0" y="0"/>
            <a:ext cx="2098040" cy="1180465"/>
          </a:xfrm>
          <a:prstGeom prst="rect">
            <a:avLst/>
          </a:prstGeom>
        </p:spPr>
      </p:pic>
      <p:cxnSp>
        <p:nvCxnSpPr>
          <p:cNvPr id="6" name="直接连接符 5">
            <a:extLst>
              <a:ext uri="{FF2B5EF4-FFF2-40B4-BE49-F238E27FC236}">
                <a16:creationId xmlns:a16="http://schemas.microsoft.com/office/drawing/2014/main" id="{448DB329-4BAB-F37F-9CEE-91AB6AB59E0E}"/>
              </a:ext>
            </a:extLst>
          </p:cNvPr>
          <p:cNvCxnSpPr/>
          <p:nvPr>
            <p:custDataLst>
              <p:tags r:id="rId2"/>
            </p:custDataLst>
          </p:nvPr>
        </p:nvCxnSpPr>
        <p:spPr>
          <a:xfrm>
            <a:off x="1993900" y="565812"/>
            <a:ext cx="7791450" cy="28575"/>
          </a:xfrm>
          <a:prstGeom prst="line">
            <a:avLst/>
          </a:prstGeom>
        </p:spPr>
        <p:style>
          <a:lnRef idx="1">
            <a:schemeClr val="accent1"/>
          </a:lnRef>
          <a:fillRef idx="0">
            <a:schemeClr val="accent1"/>
          </a:fillRef>
          <a:effectRef idx="0">
            <a:schemeClr val="accent1"/>
          </a:effectRef>
          <a:fontRef idx="minor">
            <a:schemeClr val="tx1"/>
          </a:fontRef>
        </p:style>
      </p:cxnSp>
      <p:sp>
        <p:nvSpPr>
          <p:cNvPr id="23" name="文本框 22">
            <a:extLst>
              <a:ext uri="{FF2B5EF4-FFF2-40B4-BE49-F238E27FC236}">
                <a16:creationId xmlns:a16="http://schemas.microsoft.com/office/drawing/2014/main" id="{D5BC049C-C749-54EF-665E-24305F423D1D}"/>
              </a:ext>
            </a:extLst>
          </p:cNvPr>
          <p:cNvSpPr txBox="1"/>
          <p:nvPr>
            <p:custDataLst>
              <p:tags r:id="rId3"/>
            </p:custDataLst>
          </p:nvPr>
        </p:nvSpPr>
        <p:spPr>
          <a:xfrm>
            <a:off x="840104" y="854830"/>
            <a:ext cx="5174616" cy="523220"/>
          </a:xfrm>
          <a:prstGeom prst="rect">
            <a:avLst/>
          </a:prstGeom>
          <a:noFill/>
        </p:spPr>
        <p:txBody>
          <a:bodyPr wrap="square" rtlCol="0">
            <a:spAutoFit/>
          </a:bodyPr>
          <a:lstStyle>
            <a:defPPr>
              <a:defRPr lang="zh-CN"/>
            </a:defPPr>
            <a:lvl1pPr>
              <a:defRPr sz="2800">
                <a:solidFill>
                  <a:srgbClr val="195EAC"/>
                </a:solidFill>
                <a:latin typeface="思源黑体 CN Bold" panose="020B0800000000000000" charset="-122"/>
                <a:ea typeface="思源黑体 CN Bold" panose="020B0800000000000000" charset="-122"/>
              </a:defRPr>
            </a:lvl1pPr>
          </a:lstStyle>
          <a:p>
            <a:pPr algn="ctr"/>
            <a:r>
              <a:rPr lang="en-US" altLang="zh-CN" dirty="0"/>
              <a:t>BIM + Security Management</a:t>
            </a:r>
            <a:endParaRPr lang="zh-CN" altLang="en-US" dirty="0"/>
          </a:p>
        </p:txBody>
      </p:sp>
      <p:sp>
        <p:nvSpPr>
          <p:cNvPr id="3" name="文本框 43">
            <a:extLst>
              <a:ext uri="{FF2B5EF4-FFF2-40B4-BE49-F238E27FC236}">
                <a16:creationId xmlns:a16="http://schemas.microsoft.com/office/drawing/2014/main" id="{B31AE9B7-8EBA-0B20-D36D-6FA3E475E1C1}"/>
              </a:ext>
            </a:extLst>
          </p:cNvPr>
          <p:cNvSpPr txBox="1"/>
          <p:nvPr/>
        </p:nvSpPr>
        <p:spPr>
          <a:xfrm>
            <a:off x="145756" y="1638494"/>
            <a:ext cx="2206848" cy="5045677"/>
          </a:xfrm>
          <a:prstGeom prst="rect">
            <a:avLst/>
          </a:prstGeom>
          <a:noFill/>
        </p:spPr>
        <p:txBody>
          <a:bodyPr wrap="square" rtlCol="0">
            <a:spAutoFit/>
          </a:bodyPr>
          <a:lstStyle/>
          <a:p>
            <a:pPr marL="228600" indent="-228600">
              <a:lnSpc>
                <a:spcPct val="150000"/>
              </a:lnSpc>
              <a:buAutoNum type="arabicPeriod"/>
            </a:pPr>
            <a:r>
              <a:rPr lang="en-US" altLang="zh-CN" sz="1200" kern="100" dirty="0">
                <a:solidFill>
                  <a:schemeClr val="accent6">
                    <a:lumMod val="10000"/>
                  </a:schemeClr>
                </a:solidFill>
                <a:latin typeface="微软雅黑" panose="020B0503020204020204" pitchFamily="34" charset="-122"/>
                <a:ea typeface="微软雅黑" panose="020B0503020204020204" pitchFamily="34" charset="-122"/>
                <a:cs typeface="Times New Roman" panose="02020603050405020304" pitchFamily="18" charset="0"/>
              </a:rPr>
              <a:t>In addition to regular safety education, the project builds a project BIM-VR safety experience education and physical safety experience system</a:t>
            </a:r>
            <a:r>
              <a:rPr lang="en-US" altLang="zh-CN" sz="1200"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 to enhance workers' safety awareness</a:t>
            </a:r>
            <a:r>
              <a:rPr lang="en-US" altLang="zh-CN" sz="1200" kern="100" dirty="0">
                <a:solidFill>
                  <a:schemeClr val="accent6">
                    <a:lumMod val="10000"/>
                  </a:schemeClr>
                </a:solidFill>
                <a:latin typeface="微软雅黑" panose="020B0503020204020204" pitchFamily="34" charset="-122"/>
                <a:ea typeface="微软雅黑" panose="020B0503020204020204" pitchFamily="34" charset="-122"/>
                <a:cs typeface="Times New Roman" panose="02020603050405020304" pitchFamily="18" charset="0"/>
              </a:rPr>
              <a:t>.</a:t>
            </a:r>
          </a:p>
          <a:p>
            <a:pPr marL="228600" indent="-228600">
              <a:lnSpc>
                <a:spcPct val="150000"/>
              </a:lnSpc>
              <a:buAutoNum type="arabicPeriod"/>
            </a:pPr>
            <a:r>
              <a:rPr lang="en-US" altLang="zh-CN" sz="1200" kern="100" dirty="0">
                <a:solidFill>
                  <a:schemeClr val="accent6">
                    <a:lumMod val="10000"/>
                  </a:schemeClr>
                </a:solidFill>
                <a:latin typeface="微软雅黑" panose="020B0503020204020204" pitchFamily="34" charset="-122"/>
                <a:ea typeface="微软雅黑" panose="020B0503020204020204" pitchFamily="34" charset="-122"/>
                <a:cs typeface="Times New Roman" panose="02020603050405020304" pitchFamily="18" charset="0"/>
              </a:rPr>
              <a:t>Build a BIM construction safety measures model, </a:t>
            </a:r>
            <a:r>
              <a:rPr lang="en-US" altLang="zh-CN" sz="1200"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conduct hazard source investigation</a:t>
            </a:r>
            <a:r>
              <a:rPr lang="en-US" altLang="zh-CN" sz="1200" kern="100" dirty="0">
                <a:solidFill>
                  <a:schemeClr val="accent6">
                    <a:lumMod val="10000"/>
                  </a:schemeClr>
                </a:solidFill>
                <a:latin typeface="微软雅黑" panose="020B0503020204020204" pitchFamily="34" charset="-122"/>
                <a:ea typeface="微软雅黑" panose="020B0503020204020204" pitchFamily="34" charset="-122"/>
                <a:cs typeface="Times New Roman" panose="02020603050405020304" pitchFamily="18" charset="0"/>
              </a:rPr>
              <a:t>, meet the requirements of normalized inspection of hazard sources, </a:t>
            </a:r>
            <a:r>
              <a:rPr lang="en-US" altLang="zh-CN" sz="1200"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reduce potential safety hazards</a:t>
            </a:r>
            <a:r>
              <a:rPr lang="en-US" altLang="zh-CN" sz="1200" kern="100" dirty="0">
                <a:solidFill>
                  <a:schemeClr val="accent6">
                    <a:lumMod val="10000"/>
                  </a:schemeClr>
                </a:solidFill>
                <a:latin typeface="微软雅黑" panose="020B0503020204020204" pitchFamily="34" charset="-122"/>
                <a:ea typeface="微软雅黑" panose="020B0503020204020204" pitchFamily="34" charset="-122"/>
                <a:cs typeface="Times New Roman" panose="02020603050405020304" pitchFamily="18" charset="0"/>
              </a:rPr>
              <a:t>.</a:t>
            </a:r>
            <a:endParaRPr lang="zh-CN" altLang="zh-CN" sz="1200" kern="100" dirty="0">
              <a:solidFill>
                <a:schemeClr val="accent6">
                  <a:lumMod val="10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10" name="安全VR_x264">
            <a:hlinkClick r:id="" action="ppaction://media"/>
            <a:extLst>
              <a:ext uri="{FF2B5EF4-FFF2-40B4-BE49-F238E27FC236}">
                <a16:creationId xmlns:a16="http://schemas.microsoft.com/office/drawing/2014/main" id="{E5389701-E71E-166E-3A33-7C1595318691}"/>
              </a:ext>
            </a:extLst>
          </p:cNvPr>
          <p:cNvPicPr>
            <a:picLocks noChangeAspect="1"/>
          </p:cNvPicPr>
          <p:nvPr>
            <a:videoFile r:link="rId5"/>
            <p:extLst>
              <p:ext uri="{DAA4B4D4-6D71-4841-9C94-3DE7FCFB9230}">
                <p14:media xmlns:p14="http://schemas.microsoft.com/office/powerpoint/2010/main" r:embed="rId4"/>
              </p:ext>
            </p:extLst>
          </p:nvPr>
        </p:nvPicPr>
        <p:blipFill>
          <a:blip r:embed="rId13"/>
          <a:stretch>
            <a:fillRect/>
          </a:stretch>
        </p:blipFill>
        <p:spPr>
          <a:xfrm>
            <a:off x="2352605" y="1563199"/>
            <a:ext cx="4639896" cy="2609941"/>
          </a:xfrm>
          <a:prstGeom prst="rect">
            <a:avLst/>
          </a:prstGeom>
        </p:spPr>
      </p:pic>
      <p:pic>
        <p:nvPicPr>
          <p:cNvPr id="11" name="临边安全防护录屏">
            <a:hlinkClick r:id="" action="ppaction://media"/>
            <a:extLst>
              <a:ext uri="{FF2B5EF4-FFF2-40B4-BE49-F238E27FC236}">
                <a16:creationId xmlns:a16="http://schemas.microsoft.com/office/drawing/2014/main" id="{363293C2-1890-2EF8-D536-3C474F30A94D}"/>
              </a:ext>
            </a:extLst>
          </p:cNvPr>
          <p:cNvPicPr>
            <a:picLocks noChangeAspect="1"/>
          </p:cNvPicPr>
          <p:nvPr>
            <a:videoFile r:link="rId7"/>
            <p:extLst>
              <p:ext uri="{DAA4B4D4-6D71-4841-9C94-3DE7FCFB9230}">
                <p14:media xmlns:p14="http://schemas.microsoft.com/office/powerpoint/2010/main" r:embed="rId6"/>
              </p:ext>
            </p:extLst>
          </p:nvPr>
        </p:nvPicPr>
        <p:blipFill rotWithShape="1">
          <a:blip r:embed="rId14"/>
          <a:srcRect t="2458"/>
          <a:stretch>
            <a:fillRect/>
          </a:stretch>
        </p:blipFill>
        <p:spPr>
          <a:xfrm>
            <a:off x="2352605" y="4312212"/>
            <a:ext cx="4639896" cy="2545788"/>
          </a:xfrm>
          <a:prstGeom prst="rect">
            <a:avLst/>
          </a:prstGeom>
        </p:spPr>
      </p:pic>
      <p:pic>
        <p:nvPicPr>
          <p:cNvPr id="12" name="VID_20220308_160739_x264">
            <a:hlinkClick r:id="" action="ppaction://media"/>
            <a:extLst>
              <a:ext uri="{FF2B5EF4-FFF2-40B4-BE49-F238E27FC236}">
                <a16:creationId xmlns:a16="http://schemas.microsoft.com/office/drawing/2014/main" id="{58E622BF-8EBC-7AED-5FED-4253350B227E}"/>
              </a:ext>
            </a:extLst>
          </p:cNvPr>
          <p:cNvPicPr>
            <a:picLocks noChangeAspect="1"/>
          </p:cNvPicPr>
          <p:nvPr>
            <a:videoFile r:link="rId9"/>
            <p:extLst>
              <p:ext uri="{DAA4B4D4-6D71-4841-9C94-3DE7FCFB9230}">
                <p14:media xmlns:p14="http://schemas.microsoft.com/office/powerpoint/2010/main" r:embed="rId8"/>
              </p:ext>
            </p:extLst>
          </p:nvPr>
        </p:nvPicPr>
        <p:blipFill>
          <a:blip r:embed="rId15"/>
          <a:stretch>
            <a:fillRect/>
          </a:stretch>
        </p:blipFill>
        <p:spPr>
          <a:xfrm>
            <a:off x="7139149" y="2345316"/>
            <a:ext cx="4907095" cy="2545788"/>
          </a:xfrm>
          <a:prstGeom prst="rect">
            <a:avLst/>
          </a:prstGeom>
        </p:spPr>
      </p:pic>
      <p:pic>
        <p:nvPicPr>
          <p:cNvPr id="14" name="Picture 2">
            <a:extLst>
              <a:ext uri="{FF2B5EF4-FFF2-40B4-BE49-F238E27FC236}">
                <a16:creationId xmlns:a16="http://schemas.microsoft.com/office/drawing/2014/main" id="{E6CCAF6E-8019-21DB-A2ED-2A4ADE1EF1C2}"/>
              </a:ext>
            </a:extLst>
          </p:cNvPr>
          <p:cNvPicPr>
            <a:picLocks noChangeAspect="1" noChangeArrowheads="1"/>
          </p:cNvPicPr>
          <p:nvPr/>
        </p:nvPicPr>
        <p:blipFill>
          <a:blip r:embed="rId16" cstate="screen"/>
          <a:srcRect/>
          <a:stretch>
            <a:fillRect/>
          </a:stretch>
        </p:blipFill>
        <p:spPr bwMode="auto">
          <a:xfrm>
            <a:off x="7152334" y="4908555"/>
            <a:ext cx="3394860" cy="1949442"/>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14" descr="建筑与房屋的城市空拍图与配字&#10;&#10;中度可信度描述已自动生成">
            <a:extLst>
              <a:ext uri="{FF2B5EF4-FFF2-40B4-BE49-F238E27FC236}">
                <a16:creationId xmlns:a16="http://schemas.microsoft.com/office/drawing/2014/main" id="{4194B20C-06F6-F6AC-12E8-50FCDDEFC7EE}"/>
              </a:ext>
            </a:extLst>
          </p:cNvPr>
          <p:cNvPicPr>
            <a:picLocks noChangeAspect="1"/>
          </p:cNvPicPr>
          <p:nvPr/>
        </p:nvPicPr>
        <p:blipFill>
          <a:blip r:embed="rId17" cstate="screen"/>
          <a:stretch>
            <a:fillRect/>
          </a:stretch>
        </p:blipFill>
        <p:spPr>
          <a:xfrm rot="5400000">
            <a:off x="10321998" y="5133753"/>
            <a:ext cx="1949444" cy="1499050"/>
          </a:xfrm>
          <a:prstGeom prst="rect">
            <a:avLst/>
          </a:prstGeom>
        </p:spPr>
      </p:pic>
      <p:sp>
        <p:nvSpPr>
          <p:cNvPr id="16" name="文本框 15">
            <a:extLst>
              <a:ext uri="{FF2B5EF4-FFF2-40B4-BE49-F238E27FC236}">
                <a16:creationId xmlns:a16="http://schemas.microsoft.com/office/drawing/2014/main" id="{86ABD86A-0256-3CBF-8397-096ACB0346D0}"/>
              </a:ext>
            </a:extLst>
          </p:cNvPr>
          <p:cNvSpPr txBox="1"/>
          <p:nvPr/>
        </p:nvSpPr>
        <p:spPr>
          <a:xfrm>
            <a:off x="7030684" y="795030"/>
            <a:ext cx="4982904" cy="1444691"/>
          </a:xfrm>
          <a:prstGeom prst="rect">
            <a:avLst/>
          </a:prstGeom>
          <a:noFill/>
        </p:spPr>
        <p:txBody>
          <a:bodyPr wrap="square">
            <a:spAutoFit/>
          </a:bodyPr>
          <a:lstStyle/>
          <a:p>
            <a:pPr>
              <a:lnSpc>
                <a:spcPct val="150000"/>
              </a:lnSpc>
            </a:pPr>
            <a:r>
              <a:rPr lang="en-US" altLang="zh-CN" sz="1200" kern="100" dirty="0">
                <a:solidFill>
                  <a:schemeClr val="accent6">
                    <a:lumMod val="10000"/>
                  </a:schemeClr>
                </a:solidFill>
                <a:latin typeface="微软雅黑" panose="020B0503020204020204" pitchFamily="34" charset="-122"/>
                <a:ea typeface="微软雅黑" panose="020B0503020204020204" pitchFamily="34" charset="-122"/>
                <a:cs typeface="Times New Roman" panose="02020603050405020304" pitchFamily="18" charset="0"/>
              </a:rPr>
              <a:t>3. Through the AI recognition module, </a:t>
            </a:r>
            <a:r>
              <a:rPr lang="en-US" altLang="zh-CN" sz="1200"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real-time identification </a:t>
            </a:r>
            <a:r>
              <a:rPr lang="en-US" altLang="zh-CN" sz="1200" kern="100" dirty="0">
                <a:solidFill>
                  <a:schemeClr val="accent6">
                    <a:lumMod val="10000"/>
                  </a:schemeClr>
                </a:solidFill>
                <a:latin typeface="微软雅黑" panose="020B0503020204020204" pitchFamily="34" charset="-122"/>
                <a:ea typeface="微软雅黑" panose="020B0503020204020204" pitchFamily="34" charset="-122"/>
                <a:cs typeface="Times New Roman" panose="02020603050405020304" pitchFamily="18" charset="0"/>
              </a:rPr>
              <a:t>of violations such as not wearing safety helmets and reflective vests, and on-site broadcasting </a:t>
            </a:r>
            <a:r>
              <a:rPr lang="en-US" altLang="zh-CN" sz="1200"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for intelligent alarm prompts</a:t>
            </a:r>
            <a:r>
              <a:rPr lang="en-US" altLang="zh-CN" sz="1200" kern="100" dirty="0">
                <a:solidFill>
                  <a:schemeClr val="accent6">
                    <a:lumMod val="10000"/>
                  </a:schemeClr>
                </a:solidFill>
                <a:latin typeface="微软雅黑" panose="020B0503020204020204" pitchFamily="34" charset="-122"/>
                <a:ea typeface="微软雅黑" panose="020B0503020204020204" pitchFamily="34" charset="-122"/>
                <a:cs typeface="Times New Roman" panose="02020603050405020304" pitchFamily="18" charset="0"/>
              </a:rPr>
              <a:t>, realizing unmanned supervision and efficiently avoiding safety accidents caused by labor workers not wearing safety helmets.</a:t>
            </a:r>
            <a:endParaRPr lang="zh-CN" altLang="zh-CN" sz="1200" kern="100" dirty="0">
              <a:solidFill>
                <a:schemeClr val="accent6">
                  <a:lumMod val="10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142499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960" fill="hold"/>
                                        <p:tgtEl>
                                          <p:spTgt spid="10"/>
                                        </p:tgtEl>
                                      </p:cBhvr>
                                    </p:cmd>
                                  </p:childTnLst>
                                </p:cTn>
                              </p:par>
                              <p:par>
                                <p:cTn id="7" presetID="1" presetClass="mediacall" presetSubtype="0" fill="hold" nodeType="withEffect">
                                  <p:stCondLst>
                                    <p:cond delay="0"/>
                                  </p:stCondLst>
                                  <p:childTnLst>
                                    <p:cmd type="call" cmd="playFrom(0.0)">
                                      <p:cBhvr>
                                        <p:cTn id="8" dur="27242" fill="hold"/>
                                        <p:tgtEl>
                                          <p:spTgt spid="11"/>
                                        </p:tgtEl>
                                      </p:cBhvr>
                                    </p:cmd>
                                  </p:childTnLst>
                                </p:cTn>
                              </p:par>
                              <p:par>
                                <p:cTn id="9" presetID="1" presetClass="mediacall" presetSubtype="0" fill="hold" nodeType="withEffect">
                                  <p:stCondLst>
                                    <p:cond delay="0"/>
                                  </p:stCondLst>
                                  <p:childTnLst>
                                    <p:cmd type="call" cmd="playFrom(0.0)">
                                      <p:cBhvr>
                                        <p:cTn id="10" dur="786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11" repeatCount="indefinite" fill="hold" display="0">
                  <p:stCondLst>
                    <p:cond delay="indefinite"/>
                  </p:stCondLst>
                  <p:endCondLst>
                    <p:cond evt="onNext" delay="0">
                      <p:tgtEl>
                        <p:sldTgt/>
                      </p:tgtEl>
                    </p:cond>
                  </p:endCondLst>
                </p:cTn>
                <p:tgtEl>
                  <p:spTgt spid="10"/>
                </p:tgtEl>
              </p:cMediaNode>
            </p:video>
            <p:video>
              <p:cMediaNode vol="0">
                <p:cTn id="12" repeatCount="indefinite" fill="hold" display="0">
                  <p:stCondLst>
                    <p:cond delay="indefinite"/>
                  </p:stCondLst>
                  <p:endCondLst>
                    <p:cond evt="onNext" delay="0">
                      <p:tgtEl>
                        <p:sldTgt/>
                      </p:tgtEl>
                    </p:cond>
                  </p:endCondLst>
                </p:cTn>
                <p:tgtEl>
                  <p:spTgt spid="11"/>
                </p:tgtEl>
              </p:cMediaNode>
            </p:video>
            <p:video>
              <p:cMediaNode vol="0">
                <p:cTn id="13" repeatCount="indefinite" fill="hold" display="0">
                  <p:stCondLst>
                    <p:cond delay="indefinite"/>
                  </p:stCondLst>
                  <p:endCondLst>
                    <p:cond evt="onNext" delay="0">
                      <p:tgtEl>
                        <p:sldTgt/>
                      </p:tgtEl>
                    </p:cond>
                  </p:endCondLst>
                </p:cTn>
                <p:tgtEl>
                  <p:spTgt spid="1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4-中文-黑色">
            <a:extLst>
              <a:ext uri="{FF2B5EF4-FFF2-40B4-BE49-F238E27FC236}">
                <a16:creationId xmlns:a16="http://schemas.microsoft.com/office/drawing/2014/main" id="{2F5D0F55-F95D-6399-B3E8-14B62ECC1A1D}"/>
              </a:ext>
            </a:extLst>
          </p:cNvPr>
          <p:cNvPicPr>
            <a:picLocks noChangeAspect="1"/>
          </p:cNvPicPr>
          <p:nvPr>
            <p:custDataLst>
              <p:tags r:id="rId1"/>
            </p:custDataLst>
          </p:nvPr>
        </p:nvPicPr>
        <p:blipFill>
          <a:blip r:embed="rId6"/>
          <a:stretch>
            <a:fillRect/>
          </a:stretch>
        </p:blipFill>
        <p:spPr>
          <a:xfrm>
            <a:off x="0" y="0"/>
            <a:ext cx="2098040" cy="1180465"/>
          </a:xfrm>
          <a:prstGeom prst="rect">
            <a:avLst/>
          </a:prstGeom>
        </p:spPr>
      </p:pic>
      <p:cxnSp>
        <p:nvCxnSpPr>
          <p:cNvPr id="3" name="直接连接符 2">
            <a:extLst>
              <a:ext uri="{FF2B5EF4-FFF2-40B4-BE49-F238E27FC236}">
                <a16:creationId xmlns:a16="http://schemas.microsoft.com/office/drawing/2014/main" id="{CE25DF20-0FF3-DADF-BCC5-A2DD12D04C50}"/>
              </a:ext>
            </a:extLst>
          </p:cNvPr>
          <p:cNvCxnSpPr/>
          <p:nvPr>
            <p:custDataLst>
              <p:tags r:id="rId2"/>
            </p:custDataLst>
          </p:nvPr>
        </p:nvCxnSpPr>
        <p:spPr>
          <a:xfrm>
            <a:off x="2019300" y="575945"/>
            <a:ext cx="7791450" cy="28575"/>
          </a:xfrm>
          <a:prstGeom prst="line">
            <a:avLst/>
          </a:prstGeom>
        </p:spPr>
        <p:style>
          <a:lnRef idx="1">
            <a:schemeClr val="accent1"/>
          </a:lnRef>
          <a:fillRef idx="0">
            <a:schemeClr val="accent1"/>
          </a:fillRef>
          <a:effectRef idx="0">
            <a:schemeClr val="accent1"/>
          </a:effectRef>
          <a:fontRef idx="minor">
            <a:schemeClr val="tx1"/>
          </a:fontRef>
        </p:style>
      </p:cxnSp>
      <p:sp>
        <p:nvSpPr>
          <p:cNvPr id="25" name="矩形 24">
            <a:extLst>
              <a:ext uri="{FF2B5EF4-FFF2-40B4-BE49-F238E27FC236}">
                <a16:creationId xmlns:a16="http://schemas.microsoft.com/office/drawing/2014/main" id="{70A4D15D-67D8-4DEF-A5B0-2709E8B797C7}"/>
              </a:ext>
            </a:extLst>
          </p:cNvPr>
          <p:cNvSpPr/>
          <p:nvPr/>
        </p:nvSpPr>
        <p:spPr>
          <a:xfrm>
            <a:off x="336232" y="1104221"/>
            <a:ext cx="11519535" cy="1036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60000">
              <a:lnSpc>
                <a:spcPct val="150000"/>
              </a:lnSpc>
            </a:pPr>
            <a:r>
              <a:rPr lang="en-US" altLang="zh-CN" sz="1200" dirty="0">
                <a:solidFill>
                  <a:schemeClr val="tx1"/>
                </a:solidFill>
                <a:latin typeface="+mn-ea"/>
                <a:cs typeface="OPPOSans M" panose="00020600040101010101" pitchFamily="18" charset="-122"/>
              </a:rPr>
              <a:t>Through the information docking of various systems of the smart construction site, the video surveillance, tower crane monitoring, and environmental monitoring data are integrated and displayed on the smart management platform, and an early warning center is formed for data analysis. It realizes the function of multiple monitoring on one platform.</a:t>
            </a:r>
            <a:endParaRPr lang="zh-CN" altLang="en-US" sz="1200" dirty="0">
              <a:solidFill>
                <a:schemeClr val="tx1"/>
              </a:solidFill>
              <a:latin typeface="+mn-ea"/>
              <a:cs typeface="OPPOSans M" panose="00020600040101010101" pitchFamily="18" charset="-122"/>
            </a:endParaRPr>
          </a:p>
        </p:txBody>
      </p:sp>
      <p:grpSp>
        <p:nvGrpSpPr>
          <p:cNvPr id="4" name="组合 3">
            <a:extLst>
              <a:ext uri="{FF2B5EF4-FFF2-40B4-BE49-F238E27FC236}">
                <a16:creationId xmlns:a16="http://schemas.microsoft.com/office/drawing/2014/main" id="{1B907D94-30C2-4FDD-8D4A-7D9D38F8FED8}"/>
              </a:ext>
            </a:extLst>
          </p:cNvPr>
          <p:cNvGrpSpPr/>
          <p:nvPr/>
        </p:nvGrpSpPr>
        <p:grpSpPr>
          <a:xfrm>
            <a:off x="171683" y="2084201"/>
            <a:ext cx="11682815" cy="4703925"/>
            <a:chOff x="-91153" y="1802290"/>
            <a:chExt cx="12278024" cy="4985837"/>
          </a:xfrm>
        </p:grpSpPr>
        <p:grpSp>
          <p:nvGrpSpPr>
            <p:cNvPr id="13" name="组合 12">
              <a:extLst>
                <a:ext uri="{FF2B5EF4-FFF2-40B4-BE49-F238E27FC236}">
                  <a16:creationId xmlns:a16="http://schemas.microsoft.com/office/drawing/2014/main" id="{7B2D1D28-23EE-4A08-9229-7BBF3AE6DB14}"/>
                </a:ext>
              </a:extLst>
            </p:cNvPr>
            <p:cNvGrpSpPr/>
            <p:nvPr/>
          </p:nvGrpSpPr>
          <p:grpSpPr>
            <a:xfrm>
              <a:off x="9291" y="1802290"/>
              <a:ext cx="11889572" cy="1821506"/>
              <a:chOff x="11841" y="1887343"/>
              <a:chExt cx="11889572" cy="1821506"/>
            </a:xfrm>
          </p:grpSpPr>
          <p:pic>
            <p:nvPicPr>
              <p:cNvPr id="14" name="图片 13">
                <a:extLst>
                  <a:ext uri="{FF2B5EF4-FFF2-40B4-BE49-F238E27FC236}">
                    <a16:creationId xmlns:a16="http://schemas.microsoft.com/office/drawing/2014/main" id="{64E11B8D-1DAB-413D-ADD9-4000C6BB6C54}"/>
                  </a:ext>
                </a:extLst>
              </p:cNvPr>
              <p:cNvPicPr>
                <a:picLocks/>
              </p:cNvPicPr>
              <p:nvPr/>
            </p:nvPicPr>
            <p:blipFill rotWithShape="1">
              <a:blip r:embed="rId7" cstate="print">
                <a:extLst>
                  <a:ext uri="{28A0092B-C50C-407E-A947-70E740481C1C}">
                    <a14:useLocalDpi xmlns:a14="http://schemas.microsoft.com/office/drawing/2010/main" val="0"/>
                  </a:ext>
                </a:extLst>
              </a:blip>
              <a:srcRect t="7510" b="27621"/>
              <a:stretch/>
            </p:blipFill>
            <p:spPr>
              <a:xfrm>
                <a:off x="2201254" y="1889985"/>
                <a:ext cx="2388784" cy="1800000"/>
              </a:xfrm>
              <a:prstGeom prst="rect">
                <a:avLst/>
              </a:prstGeom>
              <a:ln>
                <a:solidFill>
                  <a:srgbClr val="002060"/>
                </a:solidFill>
              </a:ln>
            </p:spPr>
          </p:pic>
          <p:pic>
            <p:nvPicPr>
              <p:cNvPr id="15" name="图片 14">
                <a:extLst>
                  <a:ext uri="{FF2B5EF4-FFF2-40B4-BE49-F238E27FC236}">
                    <a16:creationId xmlns:a16="http://schemas.microsoft.com/office/drawing/2014/main" id="{50401560-B14E-4A49-8536-B35BC4C6679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9083" b="22966"/>
              <a:stretch/>
            </p:blipFill>
            <p:spPr>
              <a:xfrm>
                <a:off x="11841" y="1887344"/>
                <a:ext cx="2154401" cy="1800000"/>
              </a:xfrm>
              <a:prstGeom prst="rect">
                <a:avLst/>
              </a:prstGeom>
              <a:ln>
                <a:solidFill>
                  <a:srgbClr val="002060"/>
                </a:solidFill>
              </a:ln>
            </p:spPr>
          </p:pic>
          <p:pic>
            <p:nvPicPr>
              <p:cNvPr id="16" name="图片 15">
                <a:extLst>
                  <a:ext uri="{FF2B5EF4-FFF2-40B4-BE49-F238E27FC236}">
                    <a16:creationId xmlns:a16="http://schemas.microsoft.com/office/drawing/2014/main" id="{F33D6DBD-29D7-4971-AC28-323B19D3A68C}"/>
                  </a:ext>
                </a:extLst>
              </p:cNvPr>
              <p:cNvPicPr>
                <a:picLocks noChangeAspect="1"/>
              </p:cNvPicPr>
              <p:nvPr/>
            </p:nvPicPr>
            <p:blipFill rotWithShape="1">
              <a:blip r:embed="rId9"/>
              <a:srcRect t="26017" b="13673"/>
              <a:stretch/>
            </p:blipFill>
            <p:spPr>
              <a:xfrm>
                <a:off x="9583683" y="1904247"/>
                <a:ext cx="2317730" cy="1804602"/>
              </a:xfrm>
              <a:prstGeom prst="rect">
                <a:avLst/>
              </a:prstGeom>
              <a:ln>
                <a:solidFill>
                  <a:srgbClr val="002060"/>
                </a:solidFill>
              </a:ln>
            </p:spPr>
          </p:pic>
          <p:pic>
            <p:nvPicPr>
              <p:cNvPr id="17" name="图片 16">
                <a:extLst>
                  <a:ext uri="{FF2B5EF4-FFF2-40B4-BE49-F238E27FC236}">
                    <a16:creationId xmlns:a16="http://schemas.microsoft.com/office/drawing/2014/main" id="{35D3B725-9227-44CF-B004-0A8CA15C150C}"/>
                  </a:ext>
                </a:extLst>
              </p:cNvPr>
              <p:cNvPicPr>
                <a:picLocks noChangeAspect="1"/>
              </p:cNvPicPr>
              <p:nvPr/>
            </p:nvPicPr>
            <p:blipFill rotWithShape="1">
              <a:blip r:embed="rId10"/>
              <a:srcRect l="6911" t="21224" r="5175" b="23137"/>
              <a:stretch/>
            </p:blipFill>
            <p:spPr>
              <a:xfrm>
                <a:off x="4609309" y="1887344"/>
                <a:ext cx="2405967" cy="1800000"/>
              </a:xfrm>
              <a:prstGeom prst="rect">
                <a:avLst/>
              </a:prstGeom>
              <a:ln>
                <a:solidFill>
                  <a:srgbClr val="002060"/>
                </a:solidFill>
              </a:ln>
            </p:spPr>
          </p:pic>
          <p:pic>
            <p:nvPicPr>
              <p:cNvPr id="18" name="图片 17">
                <a:extLst>
                  <a:ext uri="{FF2B5EF4-FFF2-40B4-BE49-F238E27FC236}">
                    <a16:creationId xmlns:a16="http://schemas.microsoft.com/office/drawing/2014/main" id="{AE18D73B-5750-4BD1-9B2A-11AFE5E26DC8}"/>
                  </a:ext>
                </a:extLst>
              </p:cNvPr>
              <p:cNvPicPr>
                <a:picLocks/>
              </p:cNvPicPr>
              <p:nvPr/>
            </p:nvPicPr>
            <p:blipFill>
              <a:blip r:embed="rId11" cstate="print">
                <a:extLst>
                  <a:ext uri="{28A0092B-C50C-407E-A947-70E740481C1C}">
                    <a14:useLocalDpi xmlns:a14="http://schemas.microsoft.com/office/drawing/2010/main" val="0"/>
                  </a:ext>
                </a:extLst>
              </a:blip>
              <a:stretch>
                <a:fillRect/>
              </a:stretch>
            </p:blipFill>
            <p:spPr>
              <a:xfrm>
                <a:off x="7097410" y="1887343"/>
                <a:ext cx="2425238" cy="1800000"/>
              </a:xfrm>
              <a:prstGeom prst="rect">
                <a:avLst/>
              </a:prstGeom>
              <a:ln>
                <a:solidFill>
                  <a:srgbClr val="002060"/>
                </a:solidFill>
              </a:ln>
            </p:spPr>
          </p:pic>
        </p:grpSp>
        <p:grpSp>
          <p:nvGrpSpPr>
            <p:cNvPr id="19" name="组合 18">
              <a:extLst>
                <a:ext uri="{FF2B5EF4-FFF2-40B4-BE49-F238E27FC236}">
                  <a16:creationId xmlns:a16="http://schemas.microsoft.com/office/drawing/2014/main" id="{A647D7BD-1634-4EB8-AD18-53AD3642AFFD}"/>
                </a:ext>
              </a:extLst>
            </p:cNvPr>
            <p:cNvGrpSpPr/>
            <p:nvPr/>
          </p:nvGrpSpPr>
          <p:grpSpPr>
            <a:xfrm>
              <a:off x="-91153" y="3704187"/>
              <a:ext cx="12278024" cy="3083940"/>
              <a:chOff x="-88603" y="3789240"/>
              <a:chExt cx="12278024" cy="3083940"/>
            </a:xfrm>
          </p:grpSpPr>
          <p:sp>
            <p:nvSpPr>
              <p:cNvPr id="20" name="文本框 19">
                <a:extLst>
                  <a:ext uri="{FF2B5EF4-FFF2-40B4-BE49-F238E27FC236}">
                    <a16:creationId xmlns:a16="http://schemas.microsoft.com/office/drawing/2014/main" id="{F942AEA7-8842-4A34-9110-A7EBCD781BEF}"/>
                  </a:ext>
                </a:extLst>
              </p:cNvPr>
              <p:cNvSpPr txBox="1"/>
              <p:nvPr/>
            </p:nvSpPr>
            <p:spPr>
              <a:xfrm>
                <a:off x="9347916" y="4634873"/>
                <a:ext cx="2061124" cy="326222"/>
              </a:xfrm>
              <a:prstGeom prst="rect">
                <a:avLst/>
              </a:prstGeom>
              <a:solidFill>
                <a:srgbClr val="73C8FF"/>
              </a:solidFill>
              <a:ln>
                <a:noFill/>
              </a:ln>
            </p:spPr>
            <p:txBody>
              <a:bodyPr wrap="square" rtlCol="0" anchor="t">
                <a:spAutoFit/>
              </a:bodyPr>
              <a:lstStyle/>
              <a:p>
                <a:pPr algn="ctr"/>
                <a:r>
                  <a:rPr lang="en-US" altLang="zh-CN" sz="1400" dirty="0"/>
                  <a:t>Video Surveillance</a:t>
                </a:r>
                <a:endParaRPr lang="zh-CN" altLang="en-US" sz="1400" dirty="0"/>
              </a:p>
            </p:txBody>
          </p:sp>
          <p:sp>
            <p:nvSpPr>
              <p:cNvPr id="21" name="文本框 20">
                <a:extLst>
                  <a:ext uri="{FF2B5EF4-FFF2-40B4-BE49-F238E27FC236}">
                    <a16:creationId xmlns:a16="http://schemas.microsoft.com/office/drawing/2014/main" id="{FC969F37-D8DD-4491-8363-0A8616746F56}"/>
                  </a:ext>
                </a:extLst>
              </p:cNvPr>
              <p:cNvSpPr txBox="1"/>
              <p:nvPr/>
            </p:nvSpPr>
            <p:spPr>
              <a:xfrm>
                <a:off x="4837163" y="4478797"/>
                <a:ext cx="1261740" cy="554577"/>
              </a:xfrm>
              <a:prstGeom prst="rect">
                <a:avLst/>
              </a:prstGeom>
              <a:solidFill>
                <a:srgbClr val="73C8FF"/>
              </a:solidFill>
              <a:ln>
                <a:noFill/>
              </a:ln>
            </p:spPr>
            <p:txBody>
              <a:bodyPr wrap="square" rtlCol="0" anchor="t">
                <a:spAutoFit/>
              </a:bodyPr>
              <a:lstStyle/>
              <a:p>
                <a:pPr algn="ctr"/>
                <a:r>
                  <a:rPr lang="en-US" altLang="zh-CN" sz="1400" dirty="0"/>
                  <a:t>Smoke Alarm</a:t>
                </a:r>
                <a:endParaRPr lang="zh-CN" altLang="en-US" sz="1400" dirty="0"/>
              </a:p>
            </p:txBody>
          </p:sp>
          <p:sp>
            <p:nvSpPr>
              <p:cNvPr id="22" name="文本框 21">
                <a:extLst>
                  <a:ext uri="{FF2B5EF4-FFF2-40B4-BE49-F238E27FC236}">
                    <a16:creationId xmlns:a16="http://schemas.microsoft.com/office/drawing/2014/main" id="{C11A7B6C-DCBC-4430-8110-0E9E0F7C56F8}"/>
                  </a:ext>
                </a:extLst>
              </p:cNvPr>
              <p:cNvSpPr txBox="1"/>
              <p:nvPr/>
            </p:nvSpPr>
            <p:spPr>
              <a:xfrm>
                <a:off x="3131109" y="5565109"/>
                <a:ext cx="1357165" cy="782933"/>
              </a:xfrm>
              <a:prstGeom prst="rect">
                <a:avLst/>
              </a:prstGeom>
              <a:solidFill>
                <a:srgbClr val="73C8FF"/>
              </a:solidFill>
              <a:ln>
                <a:noFill/>
              </a:ln>
            </p:spPr>
            <p:txBody>
              <a:bodyPr wrap="square" rtlCol="0" anchor="t">
                <a:spAutoFit/>
              </a:bodyPr>
              <a:lstStyle/>
              <a:p>
                <a:pPr algn="ctr"/>
                <a:r>
                  <a:rPr lang="en-US" altLang="zh-CN" sz="1400" dirty="0"/>
                  <a:t>Personnel Real-name System</a:t>
                </a:r>
                <a:endParaRPr lang="zh-CN" altLang="en-US" sz="1400" dirty="0"/>
              </a:p>
            </p:txBody>
          </p:sp>
          <p:sp>
            <p:nvSpPr>
              <p:cNvPr id="23" name="文本框 22">
                <a:extLst>
                  <a:ext uri="{FF2B5EF4-FFF2-40B4-BE49-F238E27FC236}">
                    <a16:creationId xmlns:a16="http://schemas.microsoft.com/office/drawing/2014/main" id="{49BB3E32-4FCA-4CA6-8F80-0EF9FD866DF7}"/>
                  </a:ext>
                </a:extLst>
              </p:cNvPr>
              <p:cNvSpPr txBox="1"/>
              <p:nvPr/>
            </p:nvSpPr>
            <p:spPr>
              <a:xfrm>
                <a:off x="-88603" y="4300703"/>
                <a:ext cx="1691153" cy="554577"/>
              </a:xfrm>
              <a:prstGeom prst="rect">
                <a:avLst/>
              </a:prstGeom>
              <a:solidFill>
                <a:srgbClr val="73C8FF"/>
              </a:solidFill>
              <a:ln>
                <a:noFill/>
              </a:ln>
            </p:spPr>
            <p:txBody>
              <a:bodyPr wrap="square" rtlCol="0" anchor="t">
                <a:spAutoFit/>
              </a:bodyPr>
              <a:lstStyle/>
              <a:p>
                <a:pPr algn="ctr"/>
                <a:r>
                  <a:rPr lang="en-US" altLang="zh-CN" sz="1400" dirty="0"/>
                  <a:t>Environmental Monitoring</a:t>
                </a:r>
                <a:endParaRPr lang="zh-CN" altLang="en-US" sz="1400" dirty="0"/>
              </a:p>
            </p:txBody>
          </p:sp>
          <p:pic>
            <p:nvPicPr>
              <p:cNvPr id="24" name="图片 23">
                <a:extLst>
                  <a:ext uri="{FF2B5EF4-FFF2-40B4-BE49-F238E27FC236}">
                    <a16:creationId xmlns:a16="http://schemas.microsoft.com/office/drawing/2014/main" id="{6FEBE3F5-EC2C-4A8C-9F47-57A967E7A26E}"/>
                  </a:ext>
                </a:extLst>
              </p:cNvPr>
              <p:cNvPicPr>
                <a:picLocks noChangeAspect="1"/>
              </p:cNvPicPr>
              <p:nvPr/>
            </p:nvPicPr>
            <p:blipFill>
              <a:blip r:embed="rId12"/>
              <a:stretch>
                <a:fillRect/>
              </a:stretch>
            </p:blipFill>
            <p:spPr>
              <a:xfrm>
                <a:off x="2550" y="5073180"/>
                <a:ext cx="3200000" cy="1800000"/>
              </a:xfrm>
              <a:prstGeom prst="rect">
                <a:avLst/>
              </a:prstGeom>
              <a:ln>
                <a:solidFill>
                  <a:srgbClr val="002060"/>
                </a:solidFill>
              </a:ln>
            </p:spPr>
          </p:pic>
          <p:pic>
            <p:nvPicPr>
              <p:cNvPr id="26" name="图片 25">
                <a:extLst>
                  <a:ext uri="{FF2B5EF4-FFF2-40B4-BE49-F238E27FC236}">
                    <a16:creationId xmlns:a16="http://schemas.microsoft.com/office/drawing/2014/main" id="{2662F774-D997-4D61-A1E2-369C3D5C6D90}"/>
                  </a:ext>
                </a:extLst>
              </p:cNvPr>
              <p:cNvPicPr>
                <a:picLocks noChangeAspect="1"/>
              </p:cNvPicPr>
              <p:nvPr/>
            </p:nvPicPr>
            <p:blipFill>
              <a:blip r:embed="rId13"/>
              <a:stretch>
                <a:fillRect/>
              </a:stretch>
            </p:blipFill>
            <p:spPr>
              <a:xfrm>
                <a:off x="8989421" y="5073180"/>
                <a:ext cx="3200000" cy="1800000"/>
              </a:xfrm>
              <a:prstGeom prst="rect">
                <a:avLst/>
              </a:prstGeom>
              <a:ln>
                <a:solidFill>
                  <a:srgbClr val="002060"/>
                </a:solidFill>
              </a:ln>
            </p:spPr>
          </p:pic>
          <p:pic>
            <p:nvPicPr>
              <p:cNvPr id="27" name="图片 26">
                <a:extLst>
                  <a:ext uri="{FF2B5EF4-FFF2-40B4-BE49-F238E27FC236}">
                    <a16:creationId xmlns:a16="http://schemas.microsoft.com/office/drawing/2014/main" id="{5CE6CC55-8E02-47A2-846A-B3FED90F910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09610" y="3789240"/>
                <a:ext cx="3200000" cy="1800000"/>
              </a:xfrm>
              <a:prstGeom prst="rect">
                <a:avLst/>
              </a:prstGeom>
              <a:ln>
                <a:solidFill>
                  <a:srgbClr val="002060"/>
                </a:solidFill>
              </a:ln>
            </p:spPr>
          </p:pic>
          <p:pic>
            <p:nvPicPr>
              <p:cNvPr id="28" name="图片 27">
                <a:extLst>
                  <a:ext uri="{FF2B5EF4-FFF2-40B4-BE49-F238E27FC236}">
                    <a16:creationId xmlns:a16="http://schemas.microsoft.com/office/drawing/2014/main" id="{AC8BE7FE-A749-4DBF-BA8A-8037B358985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498903" y="5058000"/>
                <a:ext cx="3200000" cy="1800000"/>
              </a:xfrm>
              <a:prstGeom prst="rect">
                <a:avLst/>
              </a:prstGeom>
              <a:ln>
                <a:solidFill>
                  <a:srgbClr val="002060"/>
                </a:solidFill>
              </a:ln>
            </p:spPr>
          </p:pic>
          <p:sp>
            <p:nvSpPr>
              <p:cNvPr id="29" name="文本框 28">
                <a:extLst>
                  <a:ext uri="{FF2B5EF4-FFF2-40B4-BE49-F238E27FC236}">
                    <a16:creationId xmlns:a16="http://schemas.microsoft.com/office/drawing/2014/main" id="{51A2264A-C60B-4915-BA3D-2F095A17553F}"/>
                  </a:ext>
                </a:extLst>
              </p:cNvPr>
              <p:cNvSpPr txBox="1"/>
              <p:nvPr/>
            </p:nvSpPr>
            <p:spPr>
              <a:xfrm>
                <a:off x="7387129" y="5565109"/>
                <a:ext cx="1612245" cy="554577"/>
              </a:xfrm>
              <a:prstGeom prst="rect">
                <a:avLst/>
              </a:prstGeom>
              <a:solidFill>
                <a:srgbClr val="73C8FF"/>
              </a:solidFill>
              <a:ln>
                <a:noFill/>
              </a:ln>
            </p:spPr>
            <p:txBody>
              <a:bodyPr wrap="square" rtlCol="0" anchor="t">
                <a:spAutoFit/>
              </a:bodyPr>
              <a:lstStyle/>
              <a:p>
                <a:pPr algn="ctr"/>
                <a:r>
                  <a:rPr lang="en-US" altLang="zh-CN" sz="1400"/>
                  <a:t>Tower crane safety monitoring</a:t>
                </a:r>
                <a:endParaRPr lang="zh-CN" altLang="en-US" sz="1400" dirty="0"/>
              </a:p>
            </p:txBody>
          </p:sp>
          <p:pic>
            <p:nvPicPr>
              <p:cNvPr id="35" name="图片 34">
                <a:extLst>
                  <a:ext uri="{FF2B5EF4-FFF2-40B4-BE49-F238E27FC236}">
                    <a16:creationId xmlns:a16="http://schemas.microsoft.com/office/drawing/2014/main" id="{AA4D078B-3558-4842-9A99-E6FA3B686266}"/>
                  </a:ext>
                </a:extLst>
              </p:cNvPr>
              <p:cNvPicPr>
                <a:picLocks noChangeAspect="1"/>
              </p:cNvPicPr>
              <p:nvPr/>
            </p:nvPicPr>
            <p:blipFill>
              <a:blip r:embed="rId16"/>
              <a:stretch>
                <a:fillRect/>
              </a:stretch>
            </p:blipFill>
            <p:spPr>
              <a:xfrm>
                <a:off x="6064882" y="3789240"/>
                <a:ext cx="3200000" cy="1800000"/>
              </a:xfrm>
              <a:prstGeom prst="rect">
                <a:avLst/>
              </a:prstGeom>
              <a:ln>
                <a:solidFill>
                  <a:srgbClr val="002060"/>
                </a:solidFill>
              </a:ln>
            </p:spPr>
          </p:pic>
        </p:grpSp>
      </p:grpSp>
      <p:sp>
        <p:nvSpPr>
          <p:cNvPr id="6" name="文本框 5">
            <a:extLst>
              <a:ext uri="{FF2B5EF4-FFF2-40B4-BE49-F238E27FC236}">
                <a16:creationId xmlns:a16="http://schemas.microsoft.com/office/drawing/2014/main" id="{80B0F8A5-F5F6-8ED3-6392-EA48694A445E}"/>
              </a:ext>
            </a:extLst>
          </p:cNvPr>
          <p:cNvSpPr txBox="1"/>
          <p:nvPr>
            <p:custDataLst>
              <p:tags r:id="rId3"/>
            </p:custDataLst>
          </p:nvPr>
        </p:nvSpPr>
        <p:spPr>
          <a:xfrm>
            <a:off x="1674592" y="683385"/>
            <a:ext cx="7280607" cy="523220"/>
          </a:xfrm>
          <a:prstGeom prst="rect">
            <a:avLst/>
          </a:prstGeom>
          <a:noFill/>
        </p:spPr>
        <p:txBody>
          <a:bodyPr wrap="square" rtlCol="0">
            <a:spAutoFit/>
          </a:bodyPr>
          <a:lstStyle>
            <a:defPPr>
              <a:defRPr lang="zh-CN"/>
            </a:defPPr>
            <a:lvl1pPr>
              <a:defRPr sz="2800">
                <a:solidFill>
                  <a:srgbClr val="195EAC"/>
                </a:solidFill>
                <a:latin typeface="思源黑体 CN Bold" panose="020B0800000000000000" charset="-122"/>
                <a:ea typeface="思源黑体 CN Bold" panose="020B0800000000000000" charset="-122"/>
              </a:defRPr>
            </a:lvl1pPr>
          </a:lstStyle>
          <a:p>
            <a:pPr algn="ctr"/>
            <a:r>
              <a:rPr lang="en-US" altLang="zh-CN" dirty="0"/>
              <a:t>BIM + Smart Site Management</a:t>
            </a:r>
            <a:endParaRPr lang="zh-CN" altLang="en-US" dirty="0"/>
          </a:p>
        </p:txBody>
      </p:sp>
    </p:spTree>
    <p:extLst>
      <p:ext uri="{BB962C8B-B14F-4D97-AF65-F5344CB8AC3E}">
        <p14:creationId xmlns:p14="http://schemas.microsoft.com/office/powerpoint/2010/main" val="2306025101"/>
      </p:ext>
    </p:extLst>
  </p:cSld>
  <p:clrMapOvr>
    <a:masterClrMapping/>
  </p:clrMapOvr>
  <p:timing>
    <p:tnLst>
      <p:par>
        <p:cTn id="1" dur="indefinite" restart="never" nodeType="tmRoot">
          <p:childTnLst>
            <p:par>
              <p:cTn id="2"/>
            </p:par>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54624D-95A8-4CF3-C7EC-D7C9A80D51F7}"/>
            </a:ext>
          </a:extLst>
        </p:cNvPr>
        <p:cNvGrpSpPr/>
        <p:nvPr/>
      </p:nvGrpSpPr>
      <p:grpSpPr>
        <a:xfrm>
          <a:off x="0" y="0"/>
          <a:ext cx="0" cy="0"/>
          <a:chOff x="0" y="0"/>
          <a:chExt cx="0" cy="0"/>
        </a:xfrm>
      </p:grpSpPr>
      <p:pic>
        <p:nvPicPr>
          <p:cNvPr id="2" name="图片 1" descr="4-中文-黑色">
            <a:extLst>
              <a:ext uri="{FF2B5EF4-FFF2-40B4-BE49-F238E27FC236}">
                <a16:creationId xmlns:a16="http://schemas.microsoft.com/office/drawing/2014/main" id="{D13751DC-12BD-DE71-0370-2CF1D9A3420B}"/>
              </a:ext>
            </a:extLst>
          </p:cNvPr>
          <p:cNvPicPr>
            <a:picLocks noChangeAspect="1"/>
          </p:cNvPicPr>
          <p:nvPr>
            <p:custDataLst>
              <p:tags r:id="rId1"/>
            </p:custDataLst>
          </p:nvPr>
        </p:nvPicPr>
        <p:blipFill>
          <a:blip r:embed="rId8"/>
          <a:stretch>
            <a:fillRect/>
          </a:stretch>
        </p:blipFill>
        <p:spPr>
          <a:xfrm>
            <a:off x="0" y="0"/>
            <a:ext cx="2098040" cy="1180465"/>
          </a:xfrm>
          <a:prstGeom prst="rect">
            <a:avLst/>
          </a:prstGeom>
        </p:spPr>
      </p:pic>
      <p:cxnSp>
        <p:nvCxnSpPr>
          <p:cNvPr id="6" name="直接连接符 5">
            <a:extLst>
              <a:ext uri="{FF2B5EF4-FFF2-40B4-BE49-F238E27FC236}">
                <a16:creationId xmlns:a16="http://schemas.microsoft.com/office/drawing/2014/main" id="{E01D4D6C-5FF5-F221-6D59-B5B3FC6AA5B5}"/>
              </a:ext>
            </a:extLst>
          </p:cNvPr>
          <p:cNvCxnSpPr/>
          <p:nvPr>
            <p:custDataLst>
              <p:tags r:id="rId2"/>
            </p:custDataLst>
          </p:nvPr>
        </p:nvCxnSpPr>
        <p:spPr>
          <a:xfrm>
            <a:off x="1993900" y="565812"/>
            <a:ext cx="7791450" cy="28575"/>
          </a:xfrm>
          <a:prstGeom prst="line">
            <a:avLst/>
          </a:prstGeom>
        </p:spPr>
        <p:style>
          <a:lnRef idx="1">
            <a:schemeClr val="accent1"/>
          </a:lnRef>
          <a:fillRef idx="0">
            <a:schemeClr val="accent1"/>
          </a:fillRef>
          <a:effectRef idx="0">
            <a:schemeClr val="accent1"/>
          </a:effectRef>
          <a:fontRef idx="minor">
            <a:schemeClr val="tx1"/>
          </a:fontRef>
        </p:style>
      </p:cxnSp>
      <p:sp>
        <p:nvSpPr>
          <p:cNvPr id="23" name="文本框 22">
            <a:extLst>
              <a:ext uri="{FF2B5EF4-FFF2-40B4-BE49-F238E27FC236}">
                <a16:creationId xmlns:a16="http://schemas.microsoft.com/office/drawing/2014/main" id="{87DF5B40-4FA4-3941-7BDA-423C6BDB5A9A}"/>
              </a:ext>
            </a:extLst>
          </p:cNvPr>
          <p:cNvSpPr txBox="1"/>
          <p:nvPr>
            <p:custDataLst>
              <p:tags r:id="rId3"/>
            </p:custDataLst>
          </p:nvPr>
        </p:nvSpPr>
        <p:spPr>
          <a:xfrm>
            <a:off x="3084208" y="704386"/>
            <a:ext cx="5610833" cy="523220"/>
          </a:xfrm>
          <a:prstGeom prst="rect">
            <a:avLst/>
          </a:prstGeom>
          <a:noFill/>
        </p:spPr>
        <p:txBody>
          <a:bodyPr wrap="square" rtlCol="0">
            <a:spAutoFit/>
          </a:bodyPr>
          <a:lstStyle>
            <a:defPPr>
              <a:defRPr lang="zh-CN"/>
            </a:defPPr>
            <a:lvl1pPr>
              <a:defRPr sz="2800">
                <a:solidFill>
                  <a:srgbClr val="195EAC"/>
                </a:solidFill>
                <a:latin typeface="思源黑体 CN Bold" panose="020B0800000000000000" charset="-122"/>
                <a:ea typeface="思源黑体 CN Bold" panose="020B0800000000000000" charset="-122"/>
              </a:defRPr>
            </a:lvl1pPr>
          </a:lstStyle>
          <a:p>
            <a:pPr algn="ctr"/>
            <a:r>
              <a:rPr lang="en-US" altLang="zh-CN" dirty="0"/>
              <a:t>BIM + Smart Site Management</a:t>
            </a:r>
            <a:endParaRPr lang="zh-CN" altLang="en-US" dirty="0"/>
          </a:p>
        </p:txBody>
      </p:sp>
      <p:sp>
        <p:nvSpPr>
          <p:cNvPr id="28" name="文本框 27">
            <a:extLst>
              <a:ext uri="{FF2B5EF4-FFF2-40B4-BE49-F238E27FC236}">
                <a16:creationId xmlns:a16="http://schemas.microsoft.com/office/drawing/2014/main" id="{ED2F8CCD-8103-9E4C-9205-DDB898278175}"/>
              </a:ext>
            </a:extLst>
          </p:cNvPr>
          <p:cNvSpPr txBox="1"/>
          <p:nvPr/>
        </p:nvSpPr>
        <p:spPr>
          <a:xfrm>
            <a:off x="517072" y="1314910"/>
            <a:ext cx="11157856" cy="954107"/>
          </a:xfrm>
          <a:prstGeom prst="rect">
            <a:avLst/>
          </a:prstGeom>
          <a:noFill/>
        </p:spPr>
        <p:txBody>
          <a:bodyPr wrap="square">
            <a:spAutoFit/>
          </a:bodyPr>
          <a:lstStyle/>
          <a:p>
            <a:r>
              <a:rPr lang="en-US" altLang="zh-CN" sz="1400" kern="100" dirty="0">
                <a:solidFill>
                  <a:schemeClr val="accent6">
                    <a:lumMod val="10000"/>
                  </a:schemeClr>
                </a:solidFill>
                <a:latin typeface="微软雅黑" panose="020B0503020204020204" pitchFamily="34" charset="-122"/>
                <a:ea typeface="微软雅黑" panose="020B0503020204020204" pitchFamily="34" charset="-122"/>
                <a:cs typeface="Times New Roman" panose="02020603050405020304" pitchFamily="18" charset="0"/>
              </a:rPr>
              <a:t>Using </a:t>
            </a:r>
            <a:r>
              <a:rPr lang="en-US" altLang="zh-CN" sz="1400"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UWB technology</a:t>
            </a:r>
            <a:r>
              <a:rPr lang="en-US" altLang="zh-CN" sz="1400" kern="100" dirty="0">
                <a:solidFill>
                  <a:schemeClr val="accent6">
                    <a:lumMod val="10000"/>
                  </a:schemeClr>
                </a:solidFill>
                <a:latin typeface="微软雅黑" panose="020B0503020204020204" pitchFamily="34" charset="-122"/>
                <a:ea typeface="微软雅黑" panose="020B0503020204020204" pitchFamily="34" charset="-122"/>
                <a:cs typeface="Times New Roman" panose="02020603050405020304" pitchFamily="18" charset="0"/>
              </a:rPr>
              <a:t>, combined with </a:t>
            </a:r>
            <a:r>
              <a:rPr lang="en-US" altLang="zh-CN" sz="1400"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electronic fence technology</a:t>
            </a:r>
            <a:r>
              <a:rPr lang="en-US" altLang="zh-CN" sz="1400" kern="100" dirty="0">
                <a:solidFill>
                  <a:schemeClr val="accent6">
                    <a:lumMod val="10000"/>
                  </a:schemeClr>
                </a:solidFill>
                <a:latin typeface="微软雅黑" panose="020B0503020204020204" pitchFamily="34" charset="-122"/>
                <a:ea typeface="微软雅黑" panose="020B0503020204020204" pitchFamily="34" charset="-122"/>
                <a:cs typeface="Times New Roman" panose="02020603050405020304" pitchFamily="18" charset="0"/>
              </a:rPr>
              <a:t>, to achieve the precise positioning of operators/managers. Based on the positioning data, </a:t>
            </a:r>
            <a:r>
              <a:rPr lang="en-US" altLang="zh-CN" sz="1400"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on-site real-time inspection and real-time positioning and shouting are realized</a:t>
            </a:r>
            <a:r>
              <a:rPr lang="en-US" altLang="zh-CN" sz="1400" kern="100" dirty="0">
                <a:solidFill>
                  <a:schemeClr val="accent6">
                    <a:lumMod val="10000"/>
                  </a:schemeClr>
                </a:solidFill>
                <a:latin typeface="微软雅黑" panose="020B0503020204020204" pitchFamily="34" charset="-122"/>
                <a:ea typeface="微软雅黑" panose="020B0503020204020204" pitchFamily="34" charset="-122"/>
                <a:cs typeface="Times New Roman" panose="02020603050405020304" pitchFamily="18" charset="0"/>
              </a:rPr>
              <a:t>, the individual combat system is used to provide precise control means </a:t>
            </a:r>
            <a:r>
              <a:rPr lang="en-US" altLang="zh-CN" sz="1400"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for visual rapid scheduling, emergency early warning processing and one-click alarm</a:t>
            </a:r>
            <a:r>
              <a:rPr lang="en-US" altLang="zh-CN" sz="1400" kern="100" dirty="0">
                <a:solidFill>
                  <a:schemeClr val="accent6">
                    <a:lumMod val="10000"/>
                  </a:schemeClr>
                </a:solidFill>
                <a:latin typeface="微软雅黑" panose="020B0503020204020204" pitchFamily="34" charset="-122"/>
                <a:ea typeface="微软雅黑" panose="020B0503020204020204" pitchFamily="34" charset="-122"/>
                <a:cs typeface="Times New Roman" panose="02020603050405020304" pitchFamily="18" charset="0"/>
              </a:rPr>
              <a:t>.</a:t>
            </a:r>
            <a:endParaRPr lang="zh-CN" altLang="en-US" sz="1400" kern="100" dirty="0">
              <a:solidFill>
                <a:schemeClr val="accent6">
                  <a:lumMod val="10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3" name="图片 2">
            <a:extLst>
              <a:ext uri="{FF2B5EF4-FFF2-40B4-BE49-F238E27FC236}">
                <a16:creationId xmlns:a16="http://schemas.microsoft.com/office/drawing/2014/main" id="{4BB083D7-2946-48F7-BFFA-E9C33520D53F}"/>
              </a:ext>
            </a:extLst>
          </p:cNvPr>
          <p:cNvPicPr>
            <a:picLocks noChangeAspect="1"/>
          </p:cNvPicPr>
          <p:nvPr/>
        </p:nvPicPr>
        <p:blipFill>
          <a:blip r:embed="rId9"/>
          <a:stretch>
            <a:fillRect/>
          </a:stretch>
        </p:blipFill>
        <p:spPr>
          <a:xfrm>
            <a:off x="59997" y="3043516"/>
            <a:ext cx="2302208" cy="2183930"/>
          </a:xfrm>
          <a:prstGeom prst="rect">
            <a:avLst/>
          </a:prstGeom>
        </p:spPr>
      </p:pic>
      <p:sp>
        <p:nvSpPr>
          <p:cNvPr id="4" name="矩形 3">
            <a:extLst>
              <a:ext uri="{FF2B5EF4-FFF2-40B4-BE49-F238E27FC236}">
                <a16:creationId xmlns:a16="http://schemas.microsoft.com/office/drawing/2014/main" id="{5B21F3D9-D49A-F4D5-75C9-2E5789273A4F}"/>
              </a:ext>
            </a:extLst>
          </p:cNvPr>
          <p:cNvSpPr/>
          <p:nvPr/>
        </p:nvSpPr>
        <p:spPr>
          <a:xfrm>
            <a:off x="-17729" y="4993716"/>
            <a:ext cx="2314881" cy="523220"/>
          </a:xfrm>
          <a:prstGeom prst="rect">
            <a:avLst/>
          </a:prstGeom>
          <a:noFill/>
          <a:ln w="9525">
            <a:noFill/>
          </a:ln>
        </p:spPr>
        <p:txBody>
          <a:bodyPr wrap="square"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fontAlgn="base">
              <a:spcBef>
                <a:spcPct val="0"/>
              </a:spcBef>
              <a:spcAft>
                <a:spcPct val="0"/>
              </a:spcAft>
              <a:defRPr/>
            </a:pPr>
            <a:r>
              <a:rPr lang="en-US" altLang="zh-CN" sz="1400" b="1" dirty="0">
                <a:solidFill>
                  <a:srgbClr val="353593"/>
                </a:solidFill>
                <a:latin typeface="黑体" panose="02010609060101010101" charset="-122"/>
                <a:ea typeface="微软雅黑" panose="020B0503020204020204" charset="-122"/>
                <a:sym typeface="+mn-ea"/>
              </a:rPr>
              <a:t>Individual Combat Helmet</a:t>
            </a:r>
            <a:endParaRPr kumimoji="0" lang="zh-CN" sz="1400" b="1" i="0" u="none" strike="noStrike" kern="1200" cap="none" spc="0" normalizeH="0" baseline="0" dirty="0">
              <a:solidFill>
                <a:srgbClr val="353593"/>
              </a:solidFill>
              <a:latin typeface="黑体" panose="02010609060101010101" charset="-122"/>
              <a:ea typeface="微软雅黑" panose="020B0503020204020204" charset="-122"/>
              <a:sym typeface="+mn-ea"/>
            </a:endParaRPr>
          </a:p>
        </p:txBody>
      </p:sp>
      <p:pic>
        <p:nvPicPr>
          <p:cNvPr id="10" name="图片 9">
            <a:extLst>
              <a:ext uri="{FF2B5EF4-FFF2-40B4-BE49-F238E27FC236}">
                <a16:creationId xmlns:a16="http://schemas.microsoft.com/office/drawing/2014/main" id="{AF1A214A-D505-979E-2455-40F0F7FD2E1B}"/>
              </a:ext>
            </a:extLst>
          </p:cNvPr>
          <p:cNvPicPr>
            <a:picLocks noChangeAspect="1"/>
          </p:cNvPicPr>
          <p:nvPr/>
        </p:nvPicPr>
        <p:blipFill>
          <a:blip r:embed="rId10"/>
          <a:stretch>
            <a:fillRect/>
          </a:stretch>
        </p:blipFill>
        <p:spPr>
          <a:xfrm>
            <a:off x="2262513" y="3932295"/>
            <a:ext cx="2163653" cy="1149837"/>
          </a:xfrm>
          <a:prstGeom prst="rect">
            <a:avLst/>
          </a:prstGeom>
          <a:ln w="3175" cmpd="sng">
            <a:solidFill>
              <a:schemeClr val="tx1"/>
            </a:solidFill>
            <a:prstDash val="solid"/>
          </a:ln>
        </p:spPr>
      </p:pic>
      <p:pic>
        <p:nvPicPr>
          <p:cNvPr id="11" name="图片 10">
            <a:extLst>
              <a:ext uri="{FF2B5EF4-FFF2-40B4-BE49-F238E27FC236}">
                <a16:creationId xmlns:a16="http://schemas.microsoft.com/office/drawing/2014/main" id="{76F397B0-1028-26D9-C094-CF8CEA43FBFD}"/>
              </a:ext>
            </a:extLst>
          </p:cNvPr>
          <p:cNvPicPr>
            <a:picLocks noChangeAspect="1"/>
          </p:cNvPicPr>
          <p:nvPr/>
        </p:nvPicPr>
        <p:blipFill>
          <a:blip r:embed="rId11"/>
          <a:srcRect/>
          <a:stretch>
            <a:fillRect/>
          </a:stretch>
        </p:blipFill>
        <p:spPr>
          <a:xfrm>
            <a:off x="2248151" y="5428519"/>
            <a:ext cx="2153515" cy="1123647"/>
          </a:xfrm>
          <a:prstGeom prst="rect">
            <a:avLst/>
          </a:prstGeom>
          <a:ln w="3175" cmpd="sng">
            <a:solidFill>
              <a:schemeClr val="tx1"/>
            </a:solidFill>
            <a:prstDash val="solid"/>
          </a:ln>
        </p:spPr>
      </p:pic>
      <p:pic>
        <p:nvPicPr>
          <p:cNvPr id="12" name="图片 11">
            <a:extLst>
              <a:ext uri="{FF2B5EF4-FFF2-40B4-BE49-F238E27FC236}">
                <a16:creationId xmlns:a16="http://schemas.microsoft.com/office/drawing/2014/main" id="{F8C495C3-90DF-E19E-ED51-68A2A852EA8A}"/>
              </a:ext>
            </a:extLst>
          </p:cNvPr>
          <p:cNvPicPr>
            <a:picLocks noChangeAspect="1"/>
          </p:cNvPicPr>
          <p:nvPr/>
        </p:nvPicPr>
        <p:blipFill>
          <a:blip r:embed="rId12"/>
          <a:stretch>
            <a:fillRect/>
          </a:stretch>
        </p:blipFill>
        <p:spPr>
          <a:xfrm>
            <a:off x="2298842" y="2351586"/>
            <a:ext cx="2165343" cy="1216580"/>
          </a:xfrm>
          <a:prstGeom prst="rect">
            <a:avLst/>
          </a:prstGeom>
          <a:ln w="3175" cmpd="sng">
            <a:solidFill>
              <a:schemeClr val="tx1"/>
            </a:solidFill>
            <a:prstDash val="solid"/>
          </a:ln>
        </p:spPr>
      </p:pic>
      <p:sp>
        <p:nvSpPr>
          <p:cNvPr id="14" name="矩形 13">
            <a:extLst>
              <a:ext uri="{FF2B5EF4-FFF2-40B4-BE49-F238E27FC236}">
                <a16:creationId xmlns:a16="http://schemas.microsoft.com/office/drawing/2014/main" id="{AD342BA5-29DA-8833-B513-CC70DD5DBFE3}"/>
              </a:ext>
            </a:extLst>
          </p:cNvPr>
          <p:cNvSpPr/>
          <p:nvPr/>
        </p:nvSpPr>
        <p:spPr>
          <a:xfrm>
            <a:off x="2317523" y="4993277"/>
            <a:ext cx="2061237" cy="523220"/>
          </a:xfrm>
          <a:prstGeom prst="rect">
            <a:avLst/>
          </a:prstGeom>
          <a:noFill/>
          <a:ln w="3175">
            <a:noFill/>
          </a:ln>
        </p:spPr>
        <p:txBody>
          <a:bodyPr wrap="square"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fontAlgn="base">
              <a:spcBef>
                <a:spcPct val="0"/>
              </a:spcBef>
              <a:spcAft>
                <a:spcPct val="0"/>
              </a:spcAft>
              <a:defRPr/>
            </a:pPr>
            <a:r>
              <a:rPr lang="en-US" altLang="zh-CN" sz="1400" b="1" dirty="0">
                <a:solidFill>
                  <a:srgbClr val="353593"/>
                </a:solidFill>
                <a:latin typeface="黑体" panose="02010609060101010101" charset="-122"/>
                <a:ea typeface="微软雅黑" panose="020B0503020204020204" charset="-122"/>
                <a:sym typeface="+mn-ea"/>
              </a:rPr>
              <a:t>Remote real-time calling</a:t>
            </a:r>
            <a:endParaRPr kumimoji="0" lang="zh-CN" sz="1400" b="1" i="0" u="none" strike="noStrike" kern="1200" cap="none" spc="0" normalizeH="0" baseline="0" dirty="0">
              <a:solidFill>
                <a:srgbClr val="353593"/>
              </a:solidFill>
              <a:latin typeface="黑体" panose="02010609060101010101" charset="-122"/>
              <a:ea typeface="微软雅黑" panose="020B0503020204020204" charset="-122"/>
              <a:sym typeface="+mn-ea"/>
            </a:endParaRPr>
          </a:p>
        </p:txBody>
      </p:sp>
      <p:sp>
        <p:nvSpPr>
          <p:cNvPr id="15" name="矩形 14">
            <a:extLst>
              <a:ext uri="{FF2B5EF4-FFF2-40B4-BE49-F238E27FC236}">
                <a16:creationId xmlns:a16="http://schemas.microsoft.com/office/drawing/2014/main" id="{F6B945D3-5CCD-CC7F-9F49-6226D6965813}"/>
              </a:ext>
            </a:extLst>
          </p:cNvPr>
          <p:cNvSpPr/>
          <p:nvPr/>
        </p:nvSpPr>
        <p:spPr>
          <a:xfrm>
            <a:off x="2286169" y="3519144"/>
            <a:ext cx="2178016" cy="461665"/>
          </a:xfrm>
          <a:prstGeom prst="rect">
            <a:avLst/>
          </a:prstGeom>
          <a:noFill/>
          <a:ln w="3175">
            <a:noFill/>
          </a:ln>
        </p:spPr>
        <p:txBody>
          <a:bodyPr wrap="square"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fontAlgn="base">
              <a:spcBef>
                <a:spcPct val="0"/>
              </a:spcBef>
              <a:spcAft>
                <a:spcPct val="0"/>
              </a:spcAft>
              <a:defRPr/>
            </a:pPr>
            <a:r>
              <a:rPr lang="en-US" altLang="zh-CN" sz="1200" b="1">
                <a:solidFill>
                  <a:srgbClr val="353593"/>
                </a:solidFill>
                <a:latin typeface="黑体" panose="02010609060101010101" charset="-122"/>
                <a:ea typeface="微软雅黑" panose="020B0503020204020204" charset="-122"/>
                <a:sym typeface="+mn-ea"/>
              </a:rPr>
              <a:t>Individual combat helmets are worn</a:t>
            </a:r>
            <a:endParaRPr lang="zh-CN" altLang="en-US" sz="1200" b="1" dirty="0">
              <a:solidFill>
                <a:srgbClr val="353593"/>
              </a:solidFill>
              <a:latin typeface="黑体" panose="02010609060101010101" charset="-122"/>
              <a:ea typeface="微软雅黑" panose="020B0503020204020204" charset="-122"/>
              <a:sym typeface="+mn-ea"/>
            </a:endParaRPr>
          </a:p>
        </p:txBody>
      </p:sp>
      <p:sp>
        <p:nvSpPr>
          <p:cNvPr id="16" name="矩形 15">
            <a:extLst>
              <a:ext uri="{FF2B5EF4-FFF2-40B4-BE49-F238E27FC236}">
                <a16:creationId xmlns:a16="http://schemas.microsoft.com/office/drawing/2014/main" id="{C374B141-0813-4D7D-0911-39486F4F0AD3}"/>
              </a:ext>
            </a:extLst>
          </p:cNvPr>
          <p:cNvSpPr/>
          <p:nvPr/>
        </p:nvSpPr>
        <p:spPr>
          <a:xfrm>
            <a:off x="993913" y="6573287"/>
            <a:ext cx="4750903" cy="307777"/>
          </a:xfrm>
          <a:prstGeom prst="rect">
            <a:avLst/>
          </a:prstGeom>
          <a:noFill/>
          <a:ln w="3175">
            <a:noFill/>
          </a:ln>
        </p:spPr>
        <p:txBody>
          <a:bodyPr wrap="square"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fontAlgn="base">
              <a:spcBef>
                <a:spcPct val="0"/>
              </a:spcBef>
              <a:spcAft>
                <a:spcPct val="0"/>
              </a:spcAft>
              <a:defRPr/>
            </a:pPr>
            <a:r>
              <a:rPr lang="en-US" altLang="zh-CN" sz="1400" b="1">
                <a:solidFill>
                  <a:srgbClr val="353593"/>
                </a:solidFill>
                <a:latin typeface="黑体" panose="02010609060101010101" charset="-122"/>
                <a:ea typeface="微软雅黑" panose="020B0503020204020204" charset="-122"/>
                <a:sym typeface="+mn-ea"/>
              </a:rPr>
              <a:t>The platform can be viewed anytime, anywhere</a:t>
            </a:r>
            <a:endParaRPr kumimoji="0" lang="zh-CN" sz="1400" b="1" i="0" u="none" strike="noStrike" kern="1200" cap="none" spc="0" normalizeH="0" baseline="0" dirty="0">
              <a:solidFill>
                <a:srgbClr val="353593"/>
              </a:solidFill>
              <a:latin typeface="黑体" panose="02010609060101010101" charset="-122"/>
              <a:ea typeface="微软雅黑" panose="020B0503020204020204" charset="-122"/>
              <a:sym typeface="+mn-ea"/>
            </a:endParaRPr>
          </a:p>
        </p:txBody>
      </p:sp>
      <p:pic>
        <p:nvPicPr>
          <p:cNvPr id="18" name="智能安全帽">
            <a:hlinkClick r:id="" action="ppaction://media"/>
            <a:extLst>
              <a:ext uri="{FF2B5EF4-FFF2-40B4-BE49-F238E27FC236}">
                <a16:creationId xmlns:a16="http://schemas.microsoft.com/office/drawing/2014/main" id="{7DC598BD-3008-7B39-DF31-4420B1C61AF2}"/>
              </a:ext>
            </a:extLst>
          </p:cNvPr>
          <p:cNvPicPr/>
          <p:nvPr>
            <a:videoFile r:link="rId5"/>
            <p:extLst>
              <p:ext uri="{DAA4B4D4-6D71-4841-9C94-3DE7FCFB9230}">
                <p14:media xmlns:p14="http://schemas.microsoft.com/office/powerpoint/2010/main" r:embed="rId4"/>
              </p:ext>
            </p:extLst>
          </p:nvPr>
        </p:nvPicPr>
        <p:blipFill>
          <a:blip r:embed="rId13"/>
          <a:stretch>
            <a:fillRect/>
          </a:stretch>
        </p:blipFill>
        <p:spPr>
          <a:xfrm>
            <a:off x="4546979" y="2351586"/>
            <a:ext cx="7645021" cy="4097508"/>
          </a:xfrm>
          <a:prstGeom prst="rect">
            <a:avLst/>
          </a:prstGeom>
        </p:spPr>
      </p:pic>
    </p:spTree>
    <p:extLst>
      <p:ext uri="{BB962C8B-B14F-4D97-AF65-F5344CB8AC3E}">
        <p14:creationId xmlns:p14="http://schemas.microsoft.com/office/powerpoint/2010/main" val="4242588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42"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18"/>
                </p:tgtEl>
              </p:cMediaNode>
            </p:vide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
                                        </p:tgtEl>
                                      </p:cBhvr>
                                    </p:cmd>
                                  </p:childTnLst>
                                </p:cTn>
                              </p:par>
                            </p:childTnLst>
                          </p:cTn>
                        </p:par>
                      </p:childTnLst>
                    </p:cTn>
                  </p:par>
                </p:childTnLst>
              </p:cTn>
              <p:nextCondLst>
                <p:cond evt="onClick" delay="0">
                  <p:tgtEl>
                    <p:spTgt spid="18"/>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COMMONDATA" val="eyJoZGlkIjoiZmIwMDJhNmU2OGM5MzFiOWNiZThjNzQ3MjdlYTM0ZmIifQ=="/>
  <p:tag name="KSO_WPP_MARK_KEY" val="e1b6328d-0d07-4e57-a13a-c0d149ea24ea"/>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 name="KSO_WM_SPECIAL_SOURCE" val="bdnul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gs>
            <a:gs pos="100000">
              <a:schemeClr val="phClr">
                <a:lumMod val="85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8833</TotalTime>
  <Words>1293</Words>
  <Application>Microsoft Office PowerPoint</Application>
  <PresentationFormat>Widescreen</PresentationFormat>
  <Paragraphs>87</Paragraphs>
  <Slides>10</Slides>
  <Notes>10</Notes>
  <HiddenSlides>0</HiddenSlides>
  <MMClips>10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vt:i4>
      </vt:variant>
    </vt:vector>
  </HeadingPairs>
  <TitlesOfParts>
    <vt:vector size="19" baseType="lpstr">
      <vt:lpstr>微软雅黑</vt:lpstr>
      <vt:lpstr>RobotoSlab</vt:lpstr>
      <vt:lpstr>黑体</vt:lpstr>
      <vt:lpstr>思源黑体 CN Bold</vt:lpstr>
      <vt:lpstr>思源黑体 CN Medium</vt:lpstr>
      <vt:lpstr>Arial</vt:lpstr>
      <vt:lpstr>Calibri</vt:lpstr>
      <vt:lpstr>Wingdings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董家佳</dc:creator>
  <cp:lastModifiedBy>Sophie Zhong</cp:lastModifiedBy>
  <cp:revision>520</cp:revision>
  <dcterms:created xsi:type="dcterms:W3CDTF">2019-06-19T02:08:00Z</dcterms:created>
  <dcterms:modified xsi:type="dcterms:W3CDTF">2024-12-18T04:27:00Z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2052-11.1.0.13703</vt:lpwstr>
  </property>
  <property fmtid="{D5CDD505-2E9C-101B-9397-08002B2CF9AE}" pid="3" name="ICV">
    <vt:lpwstr>67C4C5625B294A7B894EF29573D15774</vt:lpwstr>
  </property>
</Properties>
</file>